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432" r:id="rId2"/>
    <p:sldId id="458" r:id="rId3"/>
    <p:sldId id="433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352" r:id="rId20"/>
    <p:sldId id="353" r:id="rId21"/>
    <p:sldId id="449" r:id="rId22"/>
    <p:sldId id="465" r:id="rId23"/>
    <p:sldId id="466" r:id="rId24"/>
    <p:sldId id="467" r:id="rId25"/>
    <p:sldId id="468" r:id="rId26"/>
    <p:sldId id="469" r:id="rId27"/>
    <p:sldId id="470" r:id="rId28"/>
    <p:sldId id="471" r:id="rId29"/>
    <p:sldId id="472" r:id="rId30"/>
    <p:sldId id="473" r:id="rId31"/>
    <p:sldId id="474" r:id="rId32"/>
    <p:sldId id="475" r:id="rId33"/>
    <p:sldId id="476" r:id="rId34"/>
    <p:sldId id="477" r:id="rId35"/>
    <p:sldId id="450" r:id="rId36"/>
    <p:sldId id="451" r:id="rId37"/>
    <p:sldId id="459" r:id="rId38"/>
    <p:sldId id="460" r:id="rId39"/>
    <p:sldId id="461" r:id="rId40"/>
    <p:sldId id="462" r:id="rId41"/>
    <p:sldId id="452" r:id="rId42"/>
    <p:sldId id="453" r:id="rId43"/>
    <p:sldId id="454" r:id="rId44"/>
    <p:sldId id="455" r:id="rId45"/>
    <p:sldId id="456" r:id="rId46"/>
    <p:sldId id="457" r:id="rId47"/>
    <p:sldId id="430" r:id="rId48"/>
    <p:sldId id="431" r:id="rId4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0"/>
    <p:restoredTop sz="94718"/>
  </p:normalViewPr>
  <p:slideViewPr>
    <p:cSldViewPr snapToGrid="0" snapToObjects="1">
      <p:cViewPr varScale="1">
        <p:scale>
          <a:sx n="79" d="100"/>
          <a:sy n="79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>
            <a:noAutofit/>
          </a:bodyPr>
          <a:lstStyle>
            <a:lvl1pPr marL="889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  <a:lvl2pPr marL="13335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2pPr>
            <a:lvl3pPr marL="1778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3pPr>
            <a:lvl4pPr marL="22225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4pPr>
            <a:lvl5pPr marL="2667000" indent="-571500">
              <a:spcBef>
                <a:spcPts val="2400"/>
              </a:spcBef>
              <a:buSzPct val="171000"/>
              <a:defRPr sz="4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hf hd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7" Type="http://schemas.openxmlformats.org/officeDocument/2006/relationships/image" Target="../media/image12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tif"/><Relationship Id="rId5" Type="http://schemas.openxmlformats.org/officeDocument/2006/relationships/image" Target="../media/image10.tif"/><Relationship Id="rId4" Type="http://schemas.openxmlformats.org/officeDocument/2006/relationships/image" Target="../media/image9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khlestov.github.io/pages/machine-learning/convolutions-types/" TargetMode="External"/><Relationship Id="rId2" Type="http://schemas.openxmlformats.org/officeDocument/2006/relationships/hyperlink" Target="https://towardsdatascience.com/types-of-convolutions-in-deep-learning-717013397f4d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khlestov.github.io/pages/machine-learning/convolutions-types/" TargetMode="External"/><Relationship Id="rId2" Type="http://schemas.openxmlformats.org/officeDocument/2006/relationships/hyperlink" Target="https://towardsdatascience.com/types-of-convolutions-in-deep-learning-717013397f4d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khlestov.github.io/pages/machine-learning/convolutions-types/" TargetMode="External"/><Relationship Id="rId2" Type="http://schemas.openxmlformats.org/officeDocument/2006/relationships/hyperlink" Target="https://towardsdatascience.com/types-of-convolutions-in-deep-learning-717013397f4d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Deep Learning for images"/>
          <p:cNvSpPr txBox="1"/>
          <p:nvPr/>
        </p:nvSpPr>
        <p:spPr>
          <a:xfrm>
            <a:off x="3629819" y="3717510"/>
            <a:ext cx="5745163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rPr dirty="0"/>
              <a:t>Deep Learning</a:t>
            </a:r>
            <a:r>
              <a:rPr lang="en-SG" dirty="0"/>
              <a:t> for images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Lenses of Deep Learning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79A87-B151-7E47-9A61-CDDE4CF36A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Mean filter"/>
          <p:cNvSpPr/>
          <p:nvPr/>
        </p:nvSpPr>
        <p:spPr>
          <a:xfrm>
            <a:off x="5145720" y="514350"/>
            <a:ext cx="270290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Mean filter</a:t>
            </a:r>
          </a:p>
        </p:txBody>
      </p:sp>
      <p:graphicFrame>
        <p:nvGraphicFramePr>
          <p:cNvPr id="2263" name="Table"/>
          <p:cNvGraphicFramePr/>
          <p:nvPr/>
        </p:nvGraphicFramePr>
        <p:xfrm>
          <a:off x="3594100" y="7302500"/>
          <a:ext cx="2171700" cy="21717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4" name="operations = mean"/>
          <p:cNvSpPr/>
          <p:nvPr/>
        </p:nvSpPr>
        <p:spPr>
          <a:xfrm>
            <a:off x="7208750" y="7988300"/>
            <a:ext cx="4509382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operations = mean</a:t>
            </a:r>
          </a:p>
        </p:txBody>
      </p:sp>
      <p:graphicFrame>
        <p:nvGraphicFramePr>
          <p:cNvPr id="2265" name="Table"/>
          <p:cNvGraphicFramePr/>
          <p:nvPr/>
        </p:nvGraphicFramePr>
        <p:xfrm>
          <a:off x="850900" y="18669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66" name="Table"/>
          <p:cNvGraphicFramePr/>
          <p:nvPr/>
        </p:nvGraphicFramePr>
        <p:xfrm>
          <a:off x="6934200" y="18669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67" name="our lens"/>
          <p:cNvSpPr/>
          <p:nvPr/>
        </p:nvSpPr>
        <p:spPr>
          <a:xfrm>
            <a:off x="1177757" y="7988300"/>
            <a:ext cx="2086683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our lens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8BCD7-25FD-F244-AB09-5F75DFC32C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10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9" name="neurites00.tif" descr="neurites0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3429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pic>
        <p:nvPicPr>
          <p:cNvPr id="2270" name="neurites01.tif" descr="neurites0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3429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pic>
        <p:nvPicPr>
          <p:cNvPr id="2271" name="neurites02.tif" descr="neurites02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3429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pic>
        <p:nvPicPr>
          <p:cNvPr id="2272" name="neurites03.tif" descr="neurites03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9022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pic>
        <p:nvPicPr>
          <p:cNvPr id="2273" name="neurites10.tif" descr="neurites10.t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49022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sp>
        <p:nvSpPr>
          <p:cNvPr id="2274" name="original image…"/>
          <p:cNvSpPr/>
          <p:nvPr/>
        </p:nvSpPr>
        <p:spPr>
          <a:xfrm>
            <a:off x="1122" y="3460750"/>
            <a:ext cx="3771901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Palatino"/>
                <a:ea typeface="Palatino"/>
                <a:cs typeface="Palatino"/>
                <a:sym typeface="Palatino"/>
              </a:defRPr>
            </a:pPr>
            <a:r>
              <a:t>original image </a:t>
            </a:r>
          </a:p>
          <a:p>
            <a:pPr>
              <a:defRPr sz="2400">
                <a:latin typeface="Palatino"/>
                <a:ea typeface="Palatino"/>
                <a:cs typeface="Palatino"/>
                <a:sym typeface="Palatino"/>
              </a:defRPr>
            </a:pPr>
            <a:r>
              <a:t>344 x 332 pixels</a:t>
            </a:r>
          </a:p>
        </p:txBody>
      </p:sp>
      <p:sp>
        <p:nvSpPr>
          <p:cNvPr id="2275" name="mean 1 time"/>
          <p:cNvSpPr/>
          <p:nvPr/>
        </p:nvSpPr>
        <p:spPr>
          <a:xfrm>
            <a:off x="4938514" y="3670300"/>
            <a:ext cx="1767186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mean 1 time</a:t>
            </a:r>
          </a:p>
        </p:txBody>
      </p:sp>
      <p:sp>
        <p:nvSpPr>
          <p:cNvPr id="2276" name="mean 2 times"/>
          <p:cNvSpPr/>
          <p:nvPr/>
        </p:nvSpPr>
        <p:spPr>
          <a:xfrm>
            <a:off x="8812708" y="3670300"/>
            <a:ext cx="18963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mean 2 times</a:t>
            </a:r>
          </a:p>
        </p:txBody>
      </p:sp>
      <p:sp>
        <p:nvSpPr>
          <p:cNvPr id="2277" name="mean 3 times"/>
          <p:cNvSpPr/>
          <p:nvPr/>
        </p:nvSpPr>
        <p:spPr>
          <a:xfrm>
            <a:off x="1003300" y="8229600"/>
            <a:ext cx="1896368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mean 3 times</a:t>
            </a:r>
          </a:p>
        </p:txBody>
      </p:sp>
      <p:sp>
        <p:nvSpPr>
          <p:cNvPr id="2278" name="mean 10 times"/>
          <p:cNvSpPr/>
          <p:nvPr/>
        </p:nvSpPr>
        <p:spPr>
          <a:xfrm>
            <a:off x="4800600" y="8229600"/>
            <a:ext cx="2048768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mean 10 times</a:t>
            </a:r>
          </a:p>
        </p:txBody>
      </p:sp>
      <p:pic>
        <p:nvPicPr>
          <p:cNvPr id="2279" name="neurites01R20.tif" descr="neurites01R20.t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800" y="49022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sp>
        <p:nvSpPr>
          <p:cNvPr id="2280" name="mean 1 time with radius 20"/>
          <p:cNvSpPr/>
          <p:nvPr/>
        </p:nvSpPr>
        <p:spPr>
          <a:xfrm>
            <a:off x="7884194" y="8229600"/>
            <a:ext cx="378098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mean 1 time with radius 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F134B-A486-D249-BFFD-D2F35FD5BE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11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The Sliding window - image filtering"/>
          <p:cNvSpPr/>
          <p:nvPr/>
        </p:nvSpPr>
        <p:spPr>
          <a:xfrm>
            <a:off x="2083227" y="514350"/>
            <a:ext cx="882789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The Sliding window - image filtering</a:t>
            </a:r>
          </a:p>
        </p:txBody>
      </p:sp>
      <p:graphicFrame>
        <p:nvGraphicFramePr>
          <p:cNvPr id="2283" name="Table"/>
          <p:cNvGraphicFramePr/>
          <p:nvPr/>
        </p:nvGraphicFramePr>
        <p:xfrm>
          <a:off x="8382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84" name="Table"/>
          <p:cNvGraphicFramePr/>
          <p:nvPr/>
        </p:nvGraphicFramePr>
        <p:xfrm>
          <a:off x="72009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287" name="Group"/>
          <p:cNvGrpSpPr/>
          <p:nvPr/>
        </p:nvGrpSpPr>
        <p:grpSpPr>
          <a:xfrm>
            <a:off x="742950" y="2000250"/>
            <a:ext cx="7797800" cy="2171700"/>
            <a:chOff x="0" y="0"/>
            <a:chExt cx="7797800" cy="2171700"/>
          </a:xfrm>
        </p:grpSpPr>
        <p:graphicFrame>
          <p:nvGraphicFramePr>
            <p:cNvPr id="2285" name="Table"/>
            <p:cNvGraphicFramePr/>
            <p:nvPr/>
          </p:nvGraphicFramePr>
          <p:xfrm>
            <a:off x="0" y="0"/>
            <a:ext cx="2171700" cy="21717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723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239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239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0"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0"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286" name="Table"/>
            <p:cNvGraphicFramePr/>
            <p:nvPr/>
          </p:nvGraphicFramePr>
          <p:xfrm>
            <a:off x="7073900" y="711200"/>
            <a:ext cx="723900" cy="7239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723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0">
                        <a:solidFill>
                          <a:srgbClr val="FF2600"/>
                        </a:solidFill>
                        <a:miter lim="400000"/>
                      </a:lnL>
                      <a:lnR w="63500">
                        <a:solidFill>
                          <a:srgbClr val="FF2600"/>
                        </a:solidFill>
                        <a:miter lim="400000"/>
                      </a:lnR>
                      <a:lnT w="63500">
                        <a:solidFill>
                          <a:srgbClr val="FF2600"/>
                        </a:solidFill>
                        <a:miter lim="400000"/>
                      </a:lnT>
                      <a:lnB w="635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288" name="Table"/>
          <p:cNvGraphicFramePr/>
          <p:nvPr/>
        </p:nvGraphicFramePr>
        <p:xfrm>
          <a:off x="3594100" y="7302500"/>
          <a:ext cx="2171700" cy="21717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89" name="operations = median filter"/>
          <p:cNvSpPr/>
          <p:nvPr/>
        </p:nvSpPr>
        <p:spPr>
          <a:xfrm>
            <a:off x="6342496" y="7988300"/>
            <a:ext cx="624189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operations = median filter</a:t>
            </a:r>
          </a:p>
        </p:txBody>
      </p:sp>
      <p:sp>
        <p:nvSpPr>
          <p:cNvPr id="2290" name="our lens"/>
          <p:cNvSpPr/>
          <p:nvPr/>
        </p:nvSpPr>
        <p:spPr>
          <a:xfrm>
            <a:off x="1177757" y="7988300"/>
            <a:ext cx="2086683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our lens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EB15A3-56E5-634F-801F-46C4774172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12</a:t>
            </a:fld>
            <a:endParaRPr lang="en-SG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0547 0.000000" pathEditMode="relative">
                                      <p:cBhvr>
                                        <p:cTn id="6" dur="10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47 0.000000 L 0.116211 0.000000" pathEditMode="relative">
                                      <p:cBhvr>
                                        <p:cTn id="10" dur="10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211 0.000000 L 0.169881 0.000000" pathEditMode="relative">
                                      <p:cBhvr>
                                        <p:cTn id="14" dur="10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81 0.000000 L 0.226695 0.000000" pathEditMode="relative">
                                      <p:cBhvr>
                                        <p:cTn id="18" dur="10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695 0.000000 L 0.278585 0.000000" pathEditMode="relative">
                                      <p:cBhvr>
                                        <p:cTn id="22" dur="10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585 0.000000 L 0.335103 0.000000" pathEditMode="relative">
                                      <p:cBhvr>
                                        <p:cTn id="26" dur="100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Median filter"/>
          <p:cNvSpPr/>
          <p:nvPr/>
        </p:nvSpPr>
        <p:spPr>
          <a:xfrm>
            <a:off x="4905195" y="514350"/>
            <a:ext cx="318395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Median filter</a:t>
            </a:r>
          </a:p>
        </p:txBody>
      </p:sp>
      <p:pic>
        <p:nvPicPr>
          <p:cNvPr id="2293" name="neuritesmean04.tif" descr="neuritesmean0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0" y="34417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pic>
        <p:nvPicPr>
          <p:cNvPr id="2294" name="neuritesmedian04.tif" descr="neuritesmedian04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34417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pic>
        <p:nvPicPr>
          <p:cNvPr id="2295" name="neurites00.tif" descr="neurites00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34417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sp>
        <p:nvSpPr>
          <p:cNvPr id="2296" name="original image…"/>
          <p:cNvSpPr/>
          <p:nvPr/>
        </p:nvSpPr>
        <p:spPr>
          <a:xfrm>
            <a:off x="432922" y="6864350"/>
            <a:ext cx="3771901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Palatino"/>
                <a:ea typeface="Palatino"/>
                <a:cs typeface="Palatino"/>
                <a:sym typeface="Palatino"/>
              </a:defRPr>
            </a:pPr>
            <a:r>
              <a:t>original image </a:t>
            </a:r>
          </a:p>
          <a:p>
            <a:pPr>
              <a:defRPr sz="2400">
                <a:latin typeface="Palatino"/>
                <a:ea typeface="Palatino"/>
                <a:cs typeface="Palatino"/>
                <a:sym typeface="Palatino"/>
              </a:defRPr>
            </a:pPr>
            <a:r>
              <a:t>344 x 332 pixels</a:t>
            </a:r>
          </a:p>
        </p:txBody>
      </p:sp>
      <p:sp>
        <p:nvSpPr>
          <p:cNvPr id="2297" name="median filter…"/>
          <p:cNvSpPr/>
          <p:nvPr/>
        </p:nvSpPr>
        <p:spPr>
          <a:xfrm>
            <a:off x="4610100" y="6870700"/>
            <a:ext cx="37719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Palatino"/>
                <a:ea typeface="Palatino"/>
                <a:cs typeface="Palatino"/>
                <a:sym typeface="Palatino"/>
              </a:defRPr>
            </a:pPr>
            <a:r>
              <a:t>median filter</a:t>
            </a:r>
          </a:p>
          <a:p>
            <a:pPr>
              <a:defRPr sz="2400">
                <a:latin typeface="Palatino"/>
                <a:ea typeface="Palatino"/>
                <a:cs typeface="Palatino"/>
                <a:sym typeface="Palatino"/>
              </a:defRPr>
            </a:pPr>
            <a:r>
              <a:t>radius 4</a:t>
            </a:r>
          </a:p>
        </p:txBody>
      </p:sp>
      <p:sp>
        <p:nvSpPr>
          <p:cNvPr id="2298" name="mean filter…"/>
          <p:cNvSpPr/>
          <p:nvPr/>
        </p:nvSpPr>
        <p:spPr>
          <a:xfrm>
            <a:off x="8788400" y="6870700"/>
            <a:ext cx="37719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Palatino"/>
                <a:ea typeface="Palatino"/>
                <a:cs typeface="Palatino"/>
                <a:sym typeface="Palatino"/>
              </a:defRPr>
            </a:pPr>
            <a:r>
              <a:t>mean filter</a:t>
            </a:r>
          </a:p>
          <a:p>
            <a:pPr>
              <a:defRPr sz="2400">
                <a:latin typeface="Palatino"/>
                <a:ea typeface="Palatino"/>
                <a:cs typeface="Palatino"/>
                <a:sym typeface="Palatino"/>
              </a:defRPr>
            </a:pPr>
            <a:r>
              <a:t>radius 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737A0-CF5C-8E4C-B2E8-6424E920A0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13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aussian filter"/>
          <p:cNvSpPr/>
          <p:nvPr/>
        </p:nvSpPr>
        <p:spPr>
          <a:xfrm>
            <a:off x="4724313" y="514350"/>
            <a:ext cx="3545719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Gaussian filter</a:t>
            </a:r>
          </a:p>
        </p:txBody>
      </p:sp>
      <p:graphicFrame>
        <p:nvGraphicFramePr>
          <p:cNvPr id="2301" name="Table"/>
          <p:cNvGraphicFramePr/>
          <p:nvPr/>
        </p:nvGraphicFramePr>
        <p:xfrm>
          <a:off x="812800" y="3060700"/>
          <a:ext cx="5016495" cy="51181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03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362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0.0075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0.0075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0.0075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n-lt"/>
                          <a:ea typeface="+mn-ea"/>
                          <a:cs typeface="+mn-cs"/>
                        </a:rPr>
                        <a:t>0.0057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02" name="A weighted window"/>
          <p:cNvSpPr/>
          <p:nvPr/>
        </p:nvSpPr>
        <p:spPr>
          <a:xfrm>
            <a:off x="1021512" y="2082800"/>
            <a:ext cx="4957094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A weighted window</a:t>
            </a:r>
          </a:p>
        </p:txBody>
      </p:sp>
      <p:sp>
        <p:nvSpPr>
          <p:cNvPr id="2303" name="Put in weights with a gaussian profile -&gt; a Gaussian filter"/>
          <p:cNvSpPr/>
          <p:nvPr/>
        </p:nvSpPr>
        <p:spPr>
          <a:xfrm>
            <a:off x="6225046" y="3479800"/>
            <a:ext cx="7061201" cy="223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Put in weights with a gaussian profile -&gt; a Gaussian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70CA0-9B1C-324F-8F1A-F0B4B83C6B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14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5" name="neurites00.tif" descr="neurites00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4351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pic>
        <p:nvPicPr>
          <p:cNvPr id="2306" name="neurites_gauss02.tif" descr="neurites_gauss02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14351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pic>
        <p:nvPicPr>
          <p:cNvPr id="2307" name="neurites_gauss08.tif" descr="neurites_gauss08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00" y="1435100"/>
            <a:ext cx="3175000" cy="3064245"/>
          </a:xfrm>
          <a:prstGeom prst="rect">
            <a:avLst/>
          </a:prstGeom>
          <a:ln w="12700">
            <a:solidFill>
              <a:srgbClr val="FF2600"/>
            </a:solidFill>
            <a:miter lim="400000"/>
          </a:ln>
        </p:spPr>
      </p:pic>
      <p:sp>
        <p:nvSpPr>
          <p:cNvPr id="2308" name="original image…"/>
          <p:cNvSpPr/>
          <p:nvPr/>
        </p:nvSpPr>
        <p:spPr>
          <a:xfrm>
            <a:off x="407522" y="4895850"/>
            <a:ext cx="3771901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Palatino"/>
                <a:ea typeface="Palatino"/>
                <a:cs typeface="Palatino"/>
                <a:sym typeface="Palatino"/>
              </a:defRPr>
            </a:pPr>
            <a:r>
              <a:t>original image </a:t>
            </a:r>
          </a:p>
          <a:p>
            <a:pPr>
              <a:defRPr sz="2400">
                <a:latin typeface="Palatino"/>
                <a:ea typeface="Palatino"/>
                <a:cs typeface="Palatino"/>
                <a:sym typeface="Palatino"/>
              </a:defRPr>
            </a:pPr>
            <a:r>
              <a:t>344 x 332 pixels</a:t>
            </a:r>
          </a:p>
        </p:txBody>
      </p:sp>
      <p:sp>
        <p:nvSpPr>
          <p:cNvPr id="2309" name="filtered with sigma = 2 pixels"/>
          <p:cNvSpPr/>
          <p:nvPr/>
        </p:nvSpPr>
        <p:spPr>
          <a:xfrm>
            <a:off x="4216400" y="4902200"/>
            <a:ext cx="37719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filtered with sigma = 2 pixels</a:t>
            </a:r>
          </a:p>
        </p:txBody>
      </p:sp>
      <p:sp>
        <p:nvSpPr>
          <p:cNvPr id="2310" name="filtered with sigma = 8 pixels"/>
          <p:cNvSpPr/>
          <p:nvPr/>
        </p:nvSpPr>
        <p:spPr>
          <a:xfrm>
            <a:off x="8026400" y="4902200"/>
            <a:ext cx="37719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filtered with sigma = 8 pixels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6BC2EC-0ABF-BC45-8344-83383FDCA8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15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Edge filter"/>
          <p:cNvSpPr/>
          <p:nvPr/>
        </p:nvSpPr>
        <p:spPr>
          <a:xfrm>
            <a:off x="1402395" y="590550"/>
            <a:ext cx="256955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Edge filter</a:t>
            </a:r>
          </a:p>
        </p:txBody>
      </p:sp>
      <p:graphicFrame>
        <p:nvGraphicFramePr>
          <p:cNvPr id="2313" name="Table"/>
          <p:cNvGraphicFramePr/>
          <p:nvPr/>
        </p:nvGraphicFramePr>
        <p:xfrm>
          <a:off x="673100" y="2882900"/>
          <a:ext cx="5080000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314" name="Table"/>
          <p:cNvGraphicFramePr/>
          <p:nvPr/>
        </p:nvGraphicFramePr>
        <p:xfrm>
          <a:off x="6858000" y="266700"/>
          <a:ext cx="2171700" cy="21717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15" name="Table"/>
          <p:cNvGraphicFramePr/>
          <p:nvPr/>
        </p:nvGraphicFramePr>
        <p:xfrm>
          <a:off x="6858000" y="2882900"/>
          <a:ext cx="5079996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466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6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6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585CA-F99E-5C4D-8B55-A5ADC8A58C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16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door.tiff" descr="door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543300"/>
            <a:ext cx="3810000" cy="507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8" name="door_hori_edge.tiff" descr="door_hori_ed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543300"/>
            <a:ext cx="3810000" cy="507876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19" name="Table"/>
          <p:cNvGraphicFramePr/>
          <p:nvPr/>
        </p:nvGraphicFramePr>
        <p:xfrm>
          <a:off x="5600700" y="863600"/>
          <a:ext cx="2171700" cy="21717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20" name="Table"/>
          <p:cNvGraphicFramePr/>
          <p:nvPr/>
        </p:nvGraphicFramePr>
        <p:xfrm>
          <a:off x="9804400" y="863600"/>
          <a:ext cx="2171700" cy="21717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21" name="door_vert_edge.tiff" descr="door_vert_ed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543300"/>
            <a:ext cx="3810000" cy="507876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83AA01-E6B1-A147-8EFB-7BD11F3643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17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324" name="vertical_edge_detector.png" descr="vertical_edge_detec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171" y="3814729"/>
            <a:ext cx="6144000" cy="46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5" name="cat_gray.png" descr="cat_gr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28" y="3814667"/>
            <a:ext cx="6144001" cy="46080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26" name="Table"/>
          <p:cNvGraphicFramePr/>
          <p:nvPr/>
        </p:nvGraphicFramePr>
        <p:xfrm>
          <a:off x="8547171" y="1216756"/>
          <a:ext cx="2160000" cy="2160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defTabSz="1300480"/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defTabSz="1300480"/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defTabSz="1300480"/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Convolutional Neural Networks (CNNs)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90769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Convolutional Neural Networks (CNNs)</a:t>
            </a:r>
          </a:p>
        </p:txBody>
      </p:sp>
      <p:sp>
        <p:nvSpPr>
          <p:cNvPr id="2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grpSp>
        <p:nvGrpSpPr>
          <p:cNvPr id="2332" name="Group"/>
          <p:cNvGrpSpPr/>
          <p:nvPr/>
        </p:nvGrpSpPr>
        <p:grpSpPr>
          <a:xfrm>
            <a:off x="1485900" y="6078439"/>
            <a:ext cx="1223589" cy="1746321"/>
            <a:chOff x="25400" y="25400"/>
            <a:chExt cx="1223588" cy="1746319"/>
          </a:xfrm>
        </p:grpSpPr>
        <p:graphicFrame>
          <p:nvGraphicFramePr>
            <p:cNvPr id="2330" name="Table"/>
            <p:cNvGraphicFramePr/>
            <p:nvPr/>
          </p:nvGraphicFramePr>
          <p:xfrm>
            <a:off x="25400" y="25400"/>
            <a:ext cx="1223588" cy="1243304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4078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0786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0786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14435">
                  <a:tc>
                    <a:txBody>
                      <a:bodyPr/>
                      <a:lstStyle/>
                      <a:p>
                        <a:pPr defTabSz="1300480">
                          <a:defRPr sz="1800"/>
                        </a:pPr>
                        <a:r>
                          <a:rPr b="1">
                            <a:latin typeface="Century Gothic"/>
                            <a:ea typeface="Century Gothic"/>
                            <a:cs typeface="Century Gothic"/>
                            <a:sym typeface="Century Gothic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C0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1300480">
                          <a:defRPr sz="1800"/>
                        </a:pPr>
                        <a:r>
                          <a:rPr b="1">
                            <a:latin typeface="Century Gothic"/>
                            <a:ea typeface="Century Gothic"/>
                            <a:cs typeface="Century Gothic"/>
                            <a:sym typeface="Century Gothic"/>
                          </a:rPr>
                          <a:t>0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C0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1300480">
                          <a:defRPr sz="1800"/>
                        </a:pPr>
                        <a:r>
                          <a:rPr b="1">
                            <a:latin typeface="Century Gothic"/>
                            <a:ea typeface="Century Gothic"/>
                            <a:cs typeface="Century Gothic"/>
                            <a:sym typeface="Century Gothic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C00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4435">
                  <a:tc>
                    <a:txBody>
                      <a:bodyPr/>
                      <a:lstStyle/>
                      <a:p>
                        <a:pPr defTabSz="1300480">
                          <a:defRPr sz="1800"/>
                        </a:pPr>
                        <a:r>
                          <a:rPr b="1">
                            <a:latin typeface="Century Gothic"/>
                            <a:ea typeface="Century Gothic"/>
                            <a:cs typeface="Century Gothic"/>
                            <a:sym typeface="Century Gothic"/>
                          </a:rPr>
                          <a:t>0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C0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1300480">
                          <a:defRPr sz="1800"/>
                        </a:pPr>
                        <a:r>
                          <a:rPr b="1">
                            <a:latin typeface="Century Gothic"/>
                            <a:ea typeface="Century Gothic"/>
                            <a:cs typeface="Century Gothic"/>
                            <a:sym typeface="Century Gothic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C0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1300480">
                          <a:defRPr sz="1800"/>
                        </a:pPr>
                        <a:r>
                          <a:rPr b="1">
                            <a:latin typeface="Century Gothic"/>
                            <a:ea typeface="Century Gothic"/>
                            <a:cs typeface="Century Gothic"/>
                            <a:sym typeface="Century Gothic"/>
                          </a:rPr>
                          <a:t>0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C00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14435">
                  <a:tc>
                    <a:txBody>
                      <a:bodyPr/>
                      <a:lstStyle/>
                      <a:p>
                        <a:pPr defTabSz="1300480">
                          <a:defRPr sz="1800"/>
                        </a:pPr>
                        <a:r>
                          <a:rPr b="1">
                            <a:latin typeface="Century Gothic"/>
                            <a:ea typeface="Century Gothic"/>
                            <a:cs typeface="Century Gothic"/>
                            <a:sym typeface="Century Gothic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C0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1300480">
                          <a:defRPr sz="1800"/>
                        </a:pPr>
                        <a:r>
                          <a:rPr b="1">
                            <a:latin typeface="Century Gothic"/>
                            <a:ea typeface="Century Gothic"/>
                            <a:cs typeface="Century Gothic"/>
                            <a:sym typeface="Century Gothic"/>
                          </a:rPr>
                          <a:t>0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C00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1300480">
                          <a:defRPr sz="1800"/>
                        </a:pPr>
                        <a:r>
                          <a:rPr b="1">
                            <a:latin typeface="Century Gothic"/>
                            <a:ea typeface="Century Gothic"/>
                            <a:cs typeface="Century Gothic"/>
                            <a:sym typeface="Century Gothic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  <a:solidFill>
                        <a:srgbClr val="FFC00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331" name="Filter"/>
            <p:cNvSpPr txBox="1"/>
            <p:nvPr/>
          </p:nvSpPr>
          <p:spPr>
            <a:xfrm>
              <a:off x="288866" y="1273370"/>
              <a:ext cx="825697" cy="49834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650240">
                <a:defRPr sz="2200"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t>Filter</a:t>
              </a:r>
            </a:p>
          </p:txBody>
        </p:sp>
      </p:grpSp>
      <p:pic>
        <p:nvPicPr>
          <p:cNvPr id="2333" name="convolution.gif" descr="convolution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07" y="4908451"/>
            <a:ext cx="4417295" cy="3224794"/>
          </a:xfrm>
          <a:prstGeom prst="rect">
            <a:avLst/>
          </a:prstGeom>
          <a:ln w="12700">
            <a:miter lim="400000"/>
          </a:ln>
        </p:spPr>
      </p:pic>
      <p:sp>
        <p:nvSpPr>
          <p:cNvPr id="2334" name="Image"/>
          <p:cNvSpPr txBox="1"/>
          <p:nvPr/>
        </p:nvSpPr>
        <p:spPr>
          <a:xfrm>
            <a:off x="3646061" y="7356484"/>
            <a:ext cx="934701" cy="4983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sz="22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Image</a:t>
            </a:r>
          </a:p>
        </p:txBody>
      </p:sp>
      <p:sp>
        <p:nvSpPr>
          <p:cNvPr id="2335" name="Convolved…"/>
          <p:cNvSpPr txBox="1"/>
          <p:nvPr/>
        </p:nvSpPr>
        <p:spPr>
          <a:xfrm>
            <a:off x="5455518" y="6935831"/>
            <a:ext cx="1540158" cy="12349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 anchor="ctr">
            <a:spAutoFit/>
          </a:bodyPr>
          <a:lstStyle/>
          <a:p>
            <a:pPr defTabSz="650240">
              <a:defRPr sz="2200" b="1">
                <a:latin typeface="Palatino"/>
                <a:ea typeface="Palatino"/>
                <a:cs typeface="Palatino"/>
                <a:sym typeface="Palatino"/>
              </a:defRPr>
            </a:pPr>
            <a:r>
              <a:t>Convolved</a:t>
            </a:r>
          </a:p>
          <a:p>
            <a:pPr defTabSz="650240">
              <a:defRPr sz="2200" b="1">
                <a:latin typeface="Palatino"/>
                <a:ea typeface="Palatino"/>
                <a:cs typeface="Palatino"/>
                <a:sym typeface="Palatino"/>
              </a:defRPr>
            </a:pPr>
            <a:r>
              <a:t>Feature</a:t>
            </a:r>
          </a:p>
        </p:txBody>
      </p:sp>
      <p:sp>
        <p:nvSpPr>
          <p:cNvPr id="2336" name="Convolution operation"/>
          <p:cNvSpPr txBox="1"/>
          <p:nvPr/>
        </p:nvSpPr>
        <p:spPr>
          <a:xfrm>
            <a:off x="2454413" y="4372003"/>
            <a:ext cx="3317997" cy="536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sz="24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Convolution operation</a:t>
            </a:r>
          </a:p>
        </p:txBody>
      </p:sp>
      <p:grpSp>
        <p:nvGrpSpPr>
          <p:cNvPr id="2345" name="Group"/>
          <p:cNvGrpSpPr/>
          <p:nvPr/>
        </p:nvGrpSpPr>
        <p:grpSpPr>
          <a:xfrm>
            <a:off x="2441836" y="1663985"/>
            <a:ext cx="8121128" cy="2290297"/>
            <a:chOff x="0" y="0"/>
            <a:chExt cx="8121127" cy="2290295"/>
          </a:xfrm>
        </p:grpSpPr>
        <p:pic>
          <p:nvPicPr>
            <p:cNvPr id="2337" name="cnn_architecture.png" descr="cnn_architecture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6705608" cy="2290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42" name="Group"/>
            <p:cNvGrpSpPr/>
            <p:nvPr/>
          </p:nvGrpSpPr>
          <p:grpSpPr>
            <a:xfrm>
              <a:off x="7717644" y="450007"/>
              <a:ext cx="403484" cy="974517"/>
              <a:chOff x="0" y="0"/>
              <a:chExt cx="403483" cy="974516"/>
            </a:xfrm>
          </p:grpSpPr>
          <p:sp>
            <p:nvSpPr>
              <p:cNvPr id="2338" name="Rectangle"/>
              <p:cNvSpPr/>
              <p:nvPr/>
            </p:nvSpPr>
            <p:spPr>
              <a:xfrm>
                <a:off x="0" y="0"/>
                <a:ext cx="403484" cy="974517"/>
              </a:xfrm>
              <a:prstGeom prst="rect">
                <a:avLst/>
              </a:prstGeom>
              <a:noFill/>
              <a:ln w="25400" cap="flat">
                <a:solidFill>
                  <a:srgbClr val="539CD1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650240">
                  <a:defRPr sz="2400">
                    <a:latin typeface="Constantia"/>
                    <a:ea typeface="Constantia"/>
                    <a:cs typeface="Constantia"/>
                    <a:sym typeface="Constantia"/>
                  </a:defRPr>
                </a:pPr>
                <a:endParaRPr/>
              </a:p>
            </p:txBody>
          </p:sp>
          <p:sp>
            <p:nvSpPr>
              <p:cNvPr id="2339" name="Circle"/>
              <p:cNvSpPr/>
              <p:nvPr/>
            </p:nvSpPr>
            <p:spPr>
              <a:xfrm>
                <a:off x="111451" y="84415"/>
                <a:ext cx="188892" cy="188892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539CD1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650240">
                  <a:defRPr sz="2400">
                    <a:latin typeface="Constantia"/>
                    <a:ea typeface="Constantia"/>
                    <a:cs typeface="Constantia"/>
                    <a:sym typeface="Constantia"/>
                  </a:defRPr>
                </a:pPr>
                <a:endParaRPr/>
              </a:p>
            </p:txBody>
          </p:sp>
          <p:sp>
            <p:nvSpPr>
              <p:cNvPr id="2340" name="Circle"/>
              <p:cNvSpPr/>
              <p:nvPr/>
            </p:nvSpPr>
            <p:spPr>
              <a:xfrm>
                <a:off x="111451" y="367751"/>
                <a:ext cx="188892" cy="18889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539CD1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650240">
                  <a:defRPr sz="2400">
                    <a:latin typeface="Constantia"/>
                    <a:ea typeface="Constantia"/>
                    <a:cs typeface="Constantia"/>
                    <a:sym typeface="Constantia"/>
                  </a:defRPr>
                </a:pPr>
                <a:endParaRPr/>
              </a:p>
            </p:txBody>
          </p:sp>
          <p:sp>
            <p:nvSpPr>
              <p:cNvPr id="2341" name="Circle"/>
              <p:cNvSpPr/>
              <p:nvPr/>
            </p:nvSpPr>
            <p:spPr>
              <a:xfrm>
                <a:off x="111451" y="651087"/>
                <a:ext cx="188892" cy="188891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539CD1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l" defTabSz="650240">
                  <a:defRPr sz="2400">
                    <a:latin typeface="Constantia"/>
                    <a:ea typeface="Constantia"/>
                    <a:cs typeface="Constantia"/>
                    <a:sym typeface="Constantia"/>
                  </a:defRPr>
                </a:pPr>
                <a:endParaRPr/>
              </a:p>
            </p:txBody>
          </p:sp>
        </p:grpSp>
        <p:sp>
          <p:nvSpPr>
            <p:cNvPr id="2343" name="Line"/>
            <p:cNvSpPr/>
            <p:nvPr/>
          </p:nvSpPr>
          <p:spPr>
            <a:xfrm flipV="1">
              <a:off x="6524713" y="1382741"/>
              <a:ext cx="1210291" cy="386070"/>
            </a:xfrm>
            <a:prstGeom prst="line">
              <a:avLst/>
            </a:prstGeom>
            <a:noFill/>
            <a:ln w="25400" cap="flat">
              <a:solidFill>
                <a:srgbClr val="539CD1"/>
              </a:solidFill>
              <a:prstDash val="sysDot"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sz="2400"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  <p:sp>
          <p:nvSpPr>
            <p:cNvPr id="2344" name="Line"/>
            <p:cNvSpPr/>
            <p:nvPr/>
          </p:nvSpPr>
          <p:spPr>
            <a:xfrm>
              <a:off x="5749557" y="130736"/>
              <a:ext cx="1923261" cy="342963"/>
            </a:xfrm>
            <a:prstGeom prst="line">
              <a:avLst/>
            </a:prstGeom>
            <a:noFill/>
            <a:ln w="25400" cap="flat">
              <a:solidFill>
                <a:srgbClr val="539CD1"/>
              </a:solidFill>
              <a:prstDash val="sysDot"/>
              <a:miter lim="400000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defRPr sz="2400">
                  <a:latin typeface="Constantia"/>
                  <a:ea typeface="Constantia"/>
                  <a:cs typeface="Constantia"/>
                  <a:sym typeface="Constantia"/>
                </a:defRPr>
              </a:pPr>
              <a:endParaRPr/>
            </a:p>
          </p:txBody>
        </p:sp>
      </p:grpSp>
      <p:sp>
        <p:nvSpPr>
          <p:cNvPr id="2346" name="Filter height…"/>
          <p:cNvSpPr txBox="1"/>
          <p:nvPr/>
        </p:nvSpPr>
        <p:spPr>
          <a:xfrm>
            <a:off x="8524006" y="4908451"/>
            <a:ext cx="2805478" cy="294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marL="280736" indent="-280736" algn="l" defTabSz="650240">
              <a:buSzPct val="100000"/>
              <a:buChar char="•"/>
              <a:defRPr sz="2800">
                <a:latin typeface="Palatino"/>
                <a:ea typeface="Palatino"/>
                <a:cs typeface="Palatino"/>
                <a:sym typeface="Palatino"/>
              </a:defRPr>
            </a:pPr>
            <a:r>
              <a:t>Filter height</a:t>
            </a:r>
          </a:p>
          <a:p>
            <a:pPr marL="280736" indent="-280736" algn="l" defTabSz="650240">
              <a:buSzPct val="100000"/>
              <a:buChar char="•"/>
              <a:defRPr sz="2800">
                <a:latin typeface="Palatino"/>
                <a:ea typeface="Palatino"/>
                <a:cs typeface="Palatino"/>
                <a:sym typeface="Palatino"/>
              </a:defRPr>
            </a:pPr>
            <a:r>
              <a:t>Filter width</a:t>
            </a:r>
          </a:p>
          <a:p>
            <a:pPr marL="280736" indent="-280736" algn="l" defTabSz="650240">
              <a:buSzPct val="100000"/>
              <a:buChar char="•"/>
              <a:defRPr sz="2800">
                <a:latin typeface="Palatino"/>
                <a:ea typeface="Palatino"/>
                <a:cs typeface="Palatino"/>
                <a:sym typeface="Palatino"/>
              </a:defRPr>
            </a:pPr>
            <a:r>
              <a:t>Stride height</a:t>
            </a:r>
          </a:p>
          <a:p>
            <a:pPr marL="280736" indent="-280736" algn="l" defTabSz="650240">
              <a:buSzPct val="100000"/>
              <a:buChar char="•"/>
              <a:defRPr sz="2800">
                <a:latin typeface="Palatino"/>
                <a:ea typeface="Palatino"/>
                <a:cs typeface="Palatino"/>
                <a:sym typeface="Palatino"/>
              </a:defRPr>
            </a:pPr>
            <a:r>
              <a:t>Stride width</a:t>
            </a:r>
          </a:p>
          <a:p>
            <a:pPr marL="280736" indent="-280736" algn="l" defTabSz="650240">
              <a:buSzPct val="100000"/>
              <a:buChar char="•"/>
              <a:defRPr sz="2800">
                <a:latin typeface="Palatino"/>
                <a:ea typeface="Palatino"/>
                <a:cs typeface="Palatino"/>
                <a:sym typeface="Palatino"/>
              </a:defRPr>
            </a:pPr>
            <a:r>
              <a:t># of filters</a:t>
            </a:r>
          </a:p>
          <a:p>
            <a:pPr marL="280736" indent="-280736" algn="l" defTabSz="650240">
              <a:buSzPct val="100000"/>
              <a:buChar char="•"/>
              <a:defRPr sz="2800">
                <a:latin typeface="Palatino"/>
                <a:ea typeface="Palatino"/>
                <a:cs typeface="Palatino"/>
                <a:sym typeface="Palatino"/>
              </a:defRPr>
            </a:pPr>
            <a:r>
              <a:t># of layers</a:t>
            </a:r>
          </a:p>
        </p:txBody>
      </p:sp>
      <p:sp>
        <p:nvSpPr>
          <p:cNvPr id="2347" name="Hyperparameters"/>
          <p:cNvSpPr txBox="1"/>
          <p:nvPr/>
        </p:nvSpPr>
        <p:spPr>
          <a:xfrm>
            <a:off x="8524006" y="4372003"/>
            <a:ext cx="2805478" cy="536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/>
          <a:lstStyle>
            <a:lvl1pPr algn="l" defTabSz="650240">
              <a:defRPr sz="2400" b="1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Hyperparameters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ens" descr="lens">
            <a:hlinkClick r:id="" action="ppaction://media"/>
            <a:extLst>
              <a:ext uri="{FF2B5EF4-FFF2-40B4-BE49-F238E27FC236}">
                <a16:creationId xmlns:a16="http://schemas.microsoft.com/office/drawing/2014/main" id="{0DBD5051-D72A-7D44-AAA1-C3FDA4A25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9200" y="0"/>
            <a:ext cx="5486400" cy="975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2944D-F408-DC46-950F-052867A60BC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64929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2350" name="blurred.png" descr="blur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35" y="4741057"/>
            <a:ext cx="5632002" cy="422400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51" name="Table"/>
          <p:cNvGraphicFramePr/>
          <p:nvPr/>
        </p:nvGraphicFramePr>
        <p:xfrm>
          <a:off x="950832" y="3576569"/>
          <a:ext cx="972000" cy="972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52" name="Table"/>
          <p:cNvGraphicFramePr/>
          <p:nvPr/>
        </p:nvGraphicFramePr>
        <p:xfrm>
          <a:off x="9881772" y="2286919"/>
          <a:ext cx="2268000" cy="2268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353" name="blurred3.png" descr="blurred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24" y="4741057"/>
            <a:ext cx="5632002" cy="4224002"/>
          </a:xfrm>
          <a:prstGeom prst="rect">
            <a:avLst/>
          </a:prstGeom>
          <a:ln w="12700">
            <a:miter lim="400000"/>
          </a:ln>
        </p:spPr>
      </p:pic>
      <p:sp>
        <p:nvSpPr>
          <p:cNvPr id="2354" name="3x3 Filter"/>
          <p:cNvSpPr txBox="1"/>
          <p:nvPr/>
        </p:nvSpPr>
        <p:spPr>
          <a:xfrm>
            <a:off x="739934" y="3021071"/>
            <a:ext cx="1393798" cy="536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3x3 Filter</a:t>
            </a:r>
          </a:p>
        </p:txBody>
      </p:sp>
      <p:sp>
        <p:nvSpPr>
          <p:cNvPr id="2355" name="7x7 Filter"/>
          <p:cNvSpPr txBox="1"/>
          <p:nvPr/>
        </p:nvSpPr>
        <p:spPr>
          <a:xfrm>
            <a:off x="10318874" y="1731421"/>
            <a:ext cx="1393798" cy="536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7x7 Filter</a:t>
            </a:r>
          </a:p>
        </p:txBody>
      </p:sp>
      <p:pic>
        <p:nvPicPr>
          <p:cNvPr id="2356" name="cat_gray.png" descr="cat_gra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172" y="1269228"/>
            <a:ext cx="4372456" cy="3279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57" name="Effect of Filter Size"/>
          <p:cNvSpPr txBox="1">
            <a:spLocks noGrp="1"/>
          </p:cNvSpPr>
          <p:nvPr>
            <p:ph type="title"/>
          </p:nvPr>
        </p:nvSpPr>
        <p:spPr>
          <a:xfrm>
            <a:off x="952500" y="317500"/>
            <a:ext cx="11099800" cy="8247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Effect of Filter Size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Learning Filter Weights"/>
          <p:cNvSpPr txBox="1">
            <a:spLocks noGrp="1"/>
          </p:cNvSpPr>
          <p:nvPr>
            <p:ph type="title"/>
          </p:nvPr>
        </p:nvSpPr>
        <p:spPr>
          <a:xfrm>
            <a:off x="952500" y="317500"/>
            <a:ext cx="11099800" cy="82472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Learning Filter Weights</a:t>
            </a:r>
          </a:p>
        </p:txBody>
      </p:sp>
      <p:sp>
        <p:nvSpPr>
          <p:cNvPr id="23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361" name="cat_gray.png" descr="cat_gr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172" y="1269228"/>
            <a:ext cx="4372456" cy="327934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62" name="Table"/>
          <p:cNvGraphicFramePr/>
          <p:nvPr/>
        </p:nvGraphicFramePr>
        <p:xfrm>
          <a:off x="806612" y="2712569"/>
          <a:ext cx="1836000" cy="183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-1.6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-1.0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-0.6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1.0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-1.9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63" name="Table"/>
          <p:cNvGraphicFramePr/>
          <p:nvPr/>
        </p:nvGraphicFramePr>
        <p:xfrm>
          <a:off x="10408030" y="2712569"/>
          <a:ext cx="1836000" cy="1836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-1.0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-1.0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-1.0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-1.0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-1.0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-1.0</a:t>
                      </a:r>
                    </a:p>
                  </a:txBody>
                  <a:tcPr marL="0" marR="0" marT="0" marB="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64" name="vertical_edge_detector.png" descr="vertical_edge_detect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990" y="4783788"/>
            <a:ext cx="5632001" cy="422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5" name="vertical_edge_detector3.png" descr="vertical_edge_detector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09" y="4783789"/>
            <a:ext cx="5632002" cy="42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6" name="Random Weights"/>
          <p:cNvSpPr txBox="1"/>
          <p:nvPr/>
        </p:nvSpPr>
        <p:spPr>
          <a:xfrm>
            <a:off x="508314" y="2185519"/>
            <a:ext cx="243259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Random Weights</a:t>
            </a:r>
          </a:p>
        </p:txBody>
      </p:sp>
      <p:sp>
        <p:nvSpPr>
          <p:cNvPr id="2367" name="Learned Weights"/>
          <p:cNvSpPr txBox="1"/>
          <p:nvPr/>
        </p:nvSpPr>
        <p:spPr>
          <a:xfrm>
            <a:off x="10129973" y="2204569"/>
            <a:ext cx="239211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Learned Weights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2636" name="Group"/>
          <p:cNvGrpSpPr/>
          <p:nvPr/>
        </p:nvGrpSpPr>
        <p:grpSpPr>
          <a:xfrm>
            <a:off x="1462665" y="3193285"/>
            <a:ext cx="2480901" cy="4280900"/>
            <a:chOff x="0" y="0"/>
            <a:chExt cx="2480900" cy="4280899"/>
          </a:xfrm>
        </p:grpSpPr>
        <p:sp>
          <p:nvSpPr>
            <p:cNvPr id="2628" name="Line"/>
            <p:cNvSpPr/>
            <p:nvPr/>
          </p:nvSpPr>
          <p:spPr>
            <a:xfrm flipV="1">
              <a:off x="-1" y="2846107"/>
              <a:ext cx="2468202" cy="14250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29" name="Line"/>
            <p:cNvSpPr/>
            <p:nvPr/>
          </p:nvSpPr>
          <p:spPr>
            <a:xfrm flipV="1">
              <a:off x="-1" y="19655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30" name="Line"/>
            <p:cNvSpPr/>
            <p:nvPr/>
          </p:nvSpPr>
          <p:spPr>
            <a:xfrm flipV="1">
              <a:off x="-1" y="10638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31" name="Line"/>
            <p:cNvSpPr/>
            <p:nvPr/>
          </p:nvSpPr>
          <p:spPr>
            <a:xfrm flipV="1">
              <a:off x="12699" y="97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32" name="Line"/>
            <p:cNvSpPr/>
            <p:nvPr/>
          </p:nvSpPr>
          <p:spPr>
            <a:xfrm flipV="1">
              <a:off x="6433" y="1430866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33" name="Line"/>
            <p:cNvSpPr/>
            <p:nvPr/>
          </p:nvSpPr>
          <p:spPr>
            <a:xfrm flipV="1">
              <a:off x="857333" y="944032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34" name="Line"/>
            <p:cNvSpPr/>
            <p:nvPr/>
          </p:nvSpPr>
          <p:spPr>
            <a:xfrm flipV="1">
              <a:off x="1708233" y="452966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35" name="Line"/>
            <p:cNvSpPr/>
            <p:nvPr/>
          </p:nvSpPr>
          <p:spPr>
            <a:xfrm flipV="1">
              <a:off x="2470233" y="-1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637" name="x1"/>
          <p:cNvSpPr txBox="1"/>
          <p:nvPr/>
        </p:nvSpPr>
        <p:spPr>
          <a:xfrm>
            <a:off x="1619148" y="45656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2638" name="x2"/>
          <p:cNvSpPr txBox="1"/>
          <p:nvPr/>
        </p:nvSpPr>
        <p:spPr>
          <a:xfrm>
            <a:off x="2404564" y="4112683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2639" name="x3"/>
          <p:cNvSpPr txBox="1"/>
          <p:nvPr/>
        </p:nvSpPr>
        <p:spPr>
          <a:xfrm>
            <a:off x="3228079" y="3689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x3</a:t>
            </a:r>
          </a:p>
        </p:txBody>
      </p:sp>
      <p:sp>
        <p:nvSpPr>
          <p:cNvPr id="2640" name="x4"/>
          <p:cNvSpPr txBox="1"/>
          <p:nvPr/>
        </p:nvSpPr>
        <p:spPr>
          <a:xfrm>
            <a:off x="1619148" y="5467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x4</a:t>
            </a:r>
          </a:p>
        </p:txBody>
      </p:sp>
      <p:sp>
        <p:nvSpPr>
          <p:cNvPr id="2641" name="x5"/>
          <p:cNvSpPr txBox="1"/>
          <p:nvPr/>
        </p:nvSpPr>
        <p:spPr>
          <a:xfrm>
            <a:off x="2404564" y="5009885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x5</a:t>
            </a:r>
          </a:p>
        </p:txBody>
      </p:sp>
      <p:sp>
        <p:nvSpPr>
          <p:cNvPr id="2642" name="x6"/>
          <p:cNvSpPr txBox="1"/>
          <p:nvPr/>
        </p:nvSpPr>
        <p:spPr>
          <a:xfrm>
            <a:off x="3228079" y="45656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x6</a:t>
            </a:r>
          </a:p>
        </p:txBody>
      </p:sp>
      <p:sp>
        <p:nvSpPr>
          <p:cNvPr id="2643" name="x7"/>
          <p:cNvSpPr txBox="1"/>
          <p:nvPr/>
        </p:nvSpPr>
        <p:spPr>
          <a:xfrm>
            <a:off x="1619148" y="63690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x7</a:t>
            </a:r>
          </a:p>
        </p:txBody>
      </p:sp>
      <p:sp>
        <p:nvSpPr>
          <p:cNvPr id="2644" name="x8"/>
          <p:cNvSpPr txBox="1"/>
          <p:nvPr/>
        </p:nvSpPr>
        <p:spPr>
          <a:xfrm>
            <a:off x="2417264" y="5911585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x8</a:t>
            </a:r>
          </a:p>
        </p:txBody>
      </p:sp>
      <p:sp>
        <p:nvSpPr>
          <p:cNvPr id="2645" name="x9"/>
          <p:cNvSpPr txBox="1"/>
          <p:nvPr/>
        </p:nvSpPr>
        <p:spPr>
          <a:xfrm>
            <a:off x="3228079" y="5467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x9</a:t>
            </a:r>
          </a:p>
        </p:txBody>
      </p:sp>
      <p:grpSp>
        <p:nvGrpSpPr>
          <p:cNvPr id="2652" name="Group"/>
          <p:cNvGrpSpPr/>
          <p:nvPr/>
        </p:nvGrpSpPr>
        <p:grpSpPr>
          <a:xfrm>
            <a:off x="3875779" y="3076575"/>
            <a:ext cx="3251615" cy="2707217"/>
            <a:chOff x="0" y="0"/>
            <a:chExt cx="3251613" cy="2707216"/>
          </a:xfrm>
        </p:grpSpPr>
        <p:sp>
          <p:nvSpPr>
            <p:cNvPr id="2646" name="Line"/>
            <p:cNvSpPr/>
            <p:nvPr/>
          </p:nvSpPr>
          <p:spPr>
            <a:xfrm>
              <a:off x="1443" y="7768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47" name="x3 * w3"/>
            <p:cNvSpPr txBox="1"/>
            <p:nvPr/>
          </p:nvSpPr>
          <p:spPr>
            <a:xfrm>
              <a:off x="946799" y="0"/>
              <a:ext cx="1613460" cy="64770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x3 * w3</a:t>
              </a:r>
            </a:p>
          </p:txBody>
        </p:sp>
        <p:sp>
          <p:nvSpPr>
            <p:cNvPr id="2648" name="x6 * w6"/>
            <p:cNvSpPr txBox="1"/>
            <p:nvPr/>
          </p:nvSpPr>
          <p:spPr>
            <a:xfrm>
              <a:off x="959499" y="1066800"/>
              <a:ext cx="1613460" cy="64770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x6 * w6</a:t>
              </a:r>
            </a:p>
          </p:txBody>
        </p:sp>
        <p:sp>
          <p:nvSpPr>
            <p:cNvPr id="2649" name="Line"/>
            <p:cNvSpPr/>
            <p:nvPr/>
          </p:nvSpPr>
          <p:spPr>
            <a:xfrm>
              <a:off x="0" y="2707216"/>
              <a:ext cx="32501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50" name="x9 * w9"/>
            <p:cNvSpPr txBox="1"/>
            <p:nvPr/>
          </p:nvSpPr>
          <p:spPr>
            <a:xfrm>
              <a:off x="946799" y="2032000"/>
              <a:ext cx="1613460" cy="64770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x9 * w9</a:t>
              </a:r>
            </a:p>
          </p:txBody>
        </p:sp>
        <p:sp>
          <p:nvSpPr>
            <p:cNvPr id="2651" name="Line"/>
            <p:cNvSpPr/>
            <p:nvPr/>
          </p:nvSpPr>
          <p:spPr>
            <a:xfrm>
              <a:off x="1443" y="17420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653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1" name="Group"/>
          <p:cNvGrpSpPr/>
          <p:nvPr/>
        </p:nvGrpSpPr>
        <p:grpSpPr>
          <a:xfrm>
            <a:off x="3875779" y="3076575"/>
            <a:ext cx="3251615" cy="2707217"/>
            <a:chOff x="0" y="0"/>
            <a:chExt cx="3251613" cy="2707216"/>
          </a:xfrm>
        </p:grpSpPr>
        <p:sp>
          <p:nvSpPr>
            <p:cNvPr id="2655" name="Line"/>
            <p:cNvSpPr/>
            <p:nvPr/>
          </p:nvSpPr>
          <p:spPr>
            <a:xfrm>
              <a:off x="1443" y="7768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56" name="x3 * w3"/>
            <p:cNvSpPr txBox="1"/>
            <p:nvPr/>
          </p:nvSpPr>
          <p:spPr>
            <a:xfrm>
              <a:off x="946799" y="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x3 * w3</a:t>
              </a:r>
            </a:p>
          </p:txBody>
        </p:sp>
        <p:sp>
          <p:nvSpPr>
            <p:cNvPr id="2657" name="x6 * w6"/>
            <p:cNvSpPr txBox="1"/>
            <p:nvPr/>
          </p:nvSpPr>
          <p:spPr>
            <a:xfrm>
              <a:off x="959499" y="10668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x6 * w6</a:t>
              </a:r>
            </a:p>
          </p:txBody>
        </p:sp>
        <p:sp>
          <p:nvSpPr>
            <p:cNvPr id="2658" name="Line"/>
            <p:cNvSpPr/>
            <p:nvPr/>
          </p:nvSpPr>
          <p:spPr>
            <a:xfrm>
              <a:off x="0" y="2707216"/>
              <a:ext cx="32501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59" name="x9 * w9"/>
            <p:cNvSpPr txBox="1"/>
            <p:nvPr/>
          </p:nvSpPr>
          <p:spPr>
            <a:xfrm>
              <a:off x="946799" y="20320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x9 * w9</a:t>
              </a:r>
            </a:p>
          </p:txBody>
        </p:sp>
        <p:sp>
          <p:nvSpPr>
            <p:cNvPr id="2660" name="Line"/>
            <p:cNvSpPr/>
            <p:nvPr/>
          </p:nvSpPr>
          <p:spPr>
            <a:xfrm>
              <a:off x="1443" y="17420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6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grpSp>
        <p:nvGrpSpPr>
          <p:cNvPr id="2671" name="Group"/>
          <p:cNvGrpSpPr/>
          <p:nvPr/>
        </p:nvGrpSpPr>
        <p:grpSpPr>
          <a:xfrm>
            <a:off x="1462665" y="3193285"/>
            <a:ext cx="2480901" cy="4280900"/>
            <a:chOff x="0" y="0"/>
            <a:chExt cx="2480900" cy="4280899"/>
          </a:xfrm>
        </p:grpSpPr>
        <p:sp>
          <p:nvSpPr>
            <p:cNvPr id="2663" name="Line"/>
            <p:cNvSpPr/>
            <p:nvPr/>
          </p:nvSpPr>
          <p:spPr>
            <a:xfrm flipV="1">
              <a:off x="-1" y="2846107"/>
              <a:ext cx="2468202" cy="14250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64" name="Line"/>
            <p:cNvSpPr/>
            <p:nvPr/>
          </p:nvSpPr>
          <p:spPr>
            <a:xfrm flipV="1">
              <a:off x="-1" y="19655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65" name="Line"/>
            <p:cNvSpPr/>
            <p:nvPr/>
          </p:nvSpPr>
          <p:spPr>
            <a:xfrm flipV="1">
              <a:off x="-1" y="10638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66" name="Line"/>
            <p:cNvSpPr/>
            <p:nvPr/>
          </p:nvSpPr>
          <p:spPr>
            <a:xfrm flipV="1">
              <a:off x="12699" y="97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67" name="Line"/>
            <p:cNvSpPr/>
            <p:nvPr/>
          </p:nvSpPr>
          <p:spPr>
            <a:xfrm flipV="1">
              <a:off x="6433" y="1430866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68" name="Line"/>
            <p:cNvSpPr/>
            <p:nvPr/>
          </p:nvSpPr>
          <p:spPr>
            <a:xfrm flipV="1">
              <a:off x="857333" y="944032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69" name="Line"/>
            <p:cNvSpPr/>
            <p:nvPr/>
          </p:nvSpPr>
          <p:spPr>
            <a:xfrm flipV="1">
              <a:off x="1708233" y="452966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70" name="Line"/>
            <p:cNvSpPr/>
            <p:nvPr/>
          </p:nvSpPr>
          <p:spPr>
            <a:xfrm flipV="1">
              <a:off x="2470233" y="-1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672" name="x1"/>
          <p:cNvSpPr txBox="1"/>
          <p:nvPr/>
        </p:nvSpPr>
        <p:spPr>
          <a:xfrm>
            <a:off x="1619148" y="45656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2673" name="x2"/>
          <p:cNvSpPr txBox="1"/>
          <p:nvPr/>
        </p:nvSpPr>
        <p:spPr>
          <a:xfrm>
            <a:off x="2404564" y="4112683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2674" name="x3"/>
          <p:cNvSpPr txBox="1"/>
          <p:nvPr/>
        </p:nvSpPr>
        <p:spPr>
          <a:xfrm>
            <a:off x="3228079" y="3689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x3</a:t>
            </a:r>
          </a:p>
        </p:txBody>
      </p:sp>
      <p:sp>
        <p:nvSpPr>
          <p:cNvPr id="2675" name="x4"/>
          <p:cNvSpPr txBox="1"/>
          <p:nvPr/>
        </p:nvSpPr>
        <p:spPr>
          <a:xfrm>
            <a:off x="1619148" y="5467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x4</a:t>
            </a:r>
          </a:p>
        </p:txBody>
      </p:sp>
      <p:sp>
        <p:nvSpPr>
          <p:cNvPr id="2676" name="x5"/>
          <p:cNvSpPr txBox="1"/>
          <p:nvPr/>
        </p:nvSpPr>
        <p:spPr>
          <a:xfrm>
            <a:off x="2404564" y="5009885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x5</a:t>
            </a:r>
          </a:p>
        </p:txBody>
      </p:sp>
      <p:sp>
        <p:nvSpPr>
          <p:cNvPr id="2677" name="x6"/>
          <p:cNvSpPr txBox="1"/>
          <p:nvPr/>
        </p:nvSpPr>
        <p:spPr>
          <a:xfrm>
            <a:off x="3228079" y="45656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x6</a:t>
            </a:r>
          </a:p>
        </p:txBody>
      </p:sp>
      <p:sp>
        <p:nvSpPr>
          <p:cNvPr id="2678" name="x7"/>
          <p:cNvSpPr txBox="1"/>
          <p:nvPr/>
        </p:nvSpPr>
        <p:spPr>
          <a:xfrm>
            <a:off x="1619148" y="63690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x7</a:t>
            </a:r>
          </a:p>
        </p:txBody>
      </p:sp>
      <p:sp>
        <p:nvSpPr>
          <p:cNvPr id="2679" name="x8"/>
          <p:cNvSpPr txBox="1"/>
          <p:nvPr/>
        </p:nvSpPr>
        <p:spPr>
          <a:xfrm>
            <a:off x="2417264" y="5911585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x8</a:t>
            </a:r>
          </a:p>
        </p:txBody>
      </p:sp>
      <p:sp>
        <p:nvSpPr>
          <p:cNvPr id="2680" name="x9"/>
          <p:cNvSpPr txBox="1"/>
          <p:nvPr/>
        </p:nvSpPr>
        <p:spPr>
          <a:xfrm>
            <a:off x="3228079" y="5467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x9</a:t>
            </a:r>
          </a:p>
        </p:txBody>
      </p:sp>
      <p:grpSp>
        <p:nvGrpSpPr>
          <p:cNvPr id="2687" name="Group"/>
          <p:cNvGrpSpPr/>
          <p:nvPr/>
        </p:nvGrpSpPr>
        <p:grpSpPr>
          <a:xfrm>
            <a:off x="3052528" y="3498849"/>
            <a:ext cx="3251614" cy="2707218"/>
            <a:chOff x="0" y="0"/>
            <a:chExt cx="3251613" cy="2707216"/>
          </a:xfrm>
        </p:grpSpPr>
        <p:sp>
          <p:nvSpPr>
            <p:cNvPr id="2681" name="Line"/>
            <p:cNvSpPr/>
            <p:nvPr/>
          </p:nvSpPr>
          <p:spPr>
            <a:xfrm>
              <a:off x="1443" y="7768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82" name="x2 * w2"/>
            <p:cNvSpPr txBox="1"/>
            <p:nvPr/>
          </p:nvSpPr>
          <p:spPr>
            <a:xfrm>
              <a:off x="946799" y="0"/>
              <a:ext cx="1613460" cy="64770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x2 * w2</a:t>
              </a:r>
            </a:p>
          </p:txBody>
        </p:sp>
        <p:sp>
          <p:nvSpPr>
            <p:cNvPr id="2683" name="x5 * w5"/>
            <p:cNvSpPr txBox="1"/>
            <p:nvPr/>
          </p:nvSpPr>
          <p:spPr>
            <a:xfrm>
              <a:off x="959499" y="1066800"/>
              <a:ext cx="1613460" cy="64770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x5 * w5</a:t>
              </a:r>
            </a:p>
          </p:txBody>
        </p:sp>
        <p:sp>
          <p:nvSpPr>
            <p:cNvPr id="2684" name="Line"/>
            <p:cNvSpPr/>
            <p:nvPr/>
          </p:nvSpPr>
          <p:spPr>
            <a:xfrm>
              <a:off x="0" y="2707216"/>
              <a:ext cx="32501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85" name="x8 * w8"/>
            <p:cNvSpPr txBox="1"/>
            <p:nvPr/>
          </p:nvSpPr>
          <p:spPr>
            <a:xfrm>
              <a:off x="946799" y="2032000"/>
              <a:ext cx="1613460" cy="64770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x8 * w8</a:t>
              </a:r>
            </a:p>
          </p:txBody>
        </p:sp>
        <p:sp>
          <p:nvSpPr>
            <p:cNvPr id="2686" name="Line"/>
            <p:cNvSpPr/>
            <p:nvPr/>
          </p:nvSpPr>
          <p:spPr>
            <a:xfrm>
              <a:off x="1443" y="17420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688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6" name="Group"/>
          <p:cNvGrpSpPr/>
          <p:nvPr/>
        </p:nvGrpSpPr>
        <p:grpSpPr>
          <a:xfrm>
            <a:off x="3875779" y="3076575"/>
            <a:ext cx="3251615" cy="2707217"/>
            <a:chOff x="0" y="0"/>
            <a:chExt cx="3251613" cy="2707216"/>
          </a:xfrm>
        </p:grpSpPr>
        <p:sp>
          <p:nvSpPr>
            <p:cNvPr id="2690" name="Line"/>
            <p:cNvSpPr/>
            <p:nvPr/>
          </p:nvSpPr>
          <p:spPr>
            <a:xfrm>
              <a:off x="1443" y="7768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91" name="x3 * w3"/>
            <p:cNvSpPr txBox="1"/>
            <p:nvPr/>
          </p:nvSpPr>
          <p:spPr>
            <a:xfrm>
              <a:off x="946799" y="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x3 * w3</a:t>
              </a:r>
            </a:p>
          </p:txBody>
        </p:sp>
        <p:sp>
          <p:nvSpPr>
            <p:cNvPr id="2692" name="x6 * w6"/>
            <p:cNvSpPr txBox="1"/>
            <p:nvPr/>
          </p:nvSpPr>
          <p:spPr>
            <a:xfrm>
              <a:off x="959499" y="10668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x6 * w6</a:t>
              </a:r>
            </a:p>
          </p:txBody>
        </p:sp>
        <p:sp>
          <p:nvSpPr>
            <p:cNvPr id="2693" name="Line"/>
            <p:cNvSpPr/>
            <p:nvPr/>
          </p:nvSpPr>
          <p:spPr>
            <a:xfrm>
              <a:off x="0" y="2707216"/>
              <a:ext cx="32501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94" name="x9 * w9"/>
            <p:cNvSpPr txBox="1"/>
            <p:nvPr/>
          </p:nvSpPr>
          <p:spPr>
            <a:xfrm>
              <a:off x="946799" y="20320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x9 * w9</a:t>
              </a:r>
            </a:p>
          </p:txBody>
        </p:sp>
        <p:sp>
          <p:nvSpPr>
            <p:cNvPr id="2695" name="Line"/>
            <p:cNvSpPr/>
            <p:nvPr/>
          </p:nvSpPr>
          <p:spPr>
            <a:xfrm>
              <a:off x="1443" y="17420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6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2706" name="Group"/>
          <p:cNvGrpSpPr/>
          <p:nvPr/>
        </p:nvGrpSpPr>
        <p:grpSpPr>
          <a:xfrm>
            <a:off x="1462665" y="3193285"/>
            <a:ext cx="2480901" cy="4280900"/>
            <a:chOff x="0" y="0"/>
            <a:chExt cx="2480900" cy="4280899"/>
          </a:xfrm>
        </p:grpSpPr>
        <p:sp>
          <p:nvSpPr>
            <p:cNvPr id="2698" name="Line"/>
            <p:cNvSpPr/>
            <p:nvPr/>
          </p:nvSpPr>
          <p:spPr>
            <a:xfrm flipV="1">
              <a:off x="-1" y="2846107"/>
              <a:ext cx="2468202" cy="14250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99" name="Line"/>
            <p:cNvSpPr/>
            <p:nvPr/>
          </p:nvSpPr>
          <p:spPr>
            <a:xfrm flipV="1">
              <a:off x="-1" y="19655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00" name="Line"/>
            <p:cNvSpPr/>
            <p:nvPr/>
          </p:nvSpPr>
          <p:spPr>
            <a:xfrm flipV="1">
              <a:off x="-1" y="10638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01" name="Line"/>
            <p:cNvSpPr/>
            <p:nvPr/>
          </p:nvSpPr>
          <p:spPr>
            <a:xfrm flipV="1">
              <a:off x="12699" y="97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02" name="Line"/>
            <p:cNvSpPr/>
            <p:nvPr/>
          </p:nvSpPr>
          <p:spPr>
            <a:xfrm flipV="1">
              <a:off x="6433" y="1430866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03" name="Line"/>
            <p:cNvSpPr/>
            <p:nvPr/>
          </p:nvSpPr>
          <p:spPr>
            <a:xfrm flipV="1">
              <a:off x="857333" y="944032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04" name="Line"/>
            <p:cNvSpPr/>
            <p:nvPr/>
          </p:nvSpPr>
          <p:spPr>
            <a:xfrm flipV="1">
              <a:off x="1708233" y="452966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05" name="Line"/>
            <p:cNvSpPr/>
            <p:nvPr/>
          </p:nvSpPr>
          <p:spPr>
            <a:xfrm flipV="1">
              <a:off x="2470233" y="-1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707" name="x1"/>
          <p:cNvSpPr txBox="1"/>
          <p:nvPr/>
        </p:nvSpPr>
        <p:spPr>
          <a:xfrm>
            <a:off x="1619148" y="45656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2708" name="x2"/>
          <p:cNvSpPr txBox="1"/>
          <p:nvPr/>
        </p:nvSpPr>
        <p:spPr>
          <a:xfrm>
            <a:off x="2404564" y="4112683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2709" name="x3"/>
          <p:cNvSpPr txBox="1"/>
          <p:nvPr/>
        </p:nvSpPr>
        <p:spPr>
          <a:xfrm>
            <a:off x="3228079" y="3689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x3</a:t>
            </a:r>
          </a:p>
        </p:txBody>
      </p:sp>
      <p:sp>
        <p:nvSpPr>
          <p:cNvPr id="2710" name="x4"/>
          <p:cNvSpPr txBox="1"/>
          <p:nvPr/>
        </p:nvSpPr>
        <p:spPr>
          <a:xfrm>
            <a:off x="1619148" y="5467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x4</a:t>
            </a:r>
          </a:p>
        </p:txBody>
      </p:sp>
      <p:sp>
        <p:nvSpPr>
          <p:cNvPr id="2711" name="x5"/>
          <p:cNvSpPr txBox="1"/>
          <p:nvPr/>
        </p:nvSpPr>
        <p:spPr>
          <a:xfrm>
            <a:off x="2404564" y="5009885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x5</a:t>
            </a:r>
          </a:p>
        </p:txBody>
      </p:sp>
      <p:sp>
        <p:nvSpPr>
          <p:cNvPr id="2712" name="x6"/>
          <p:cNvSpPr txBox="1"/>
          <p:nvPr/>
        </p:nvSpPr>
        <p:spPr>
          <a:xfrm>
            <a:off x="3228079" y="45656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x6</a:t>
            </a:r>
          </a:p>
        </p:txBody>
      </p:sp>
      <p:sp>
        <p:nvSpPr>
          <p:cNvPr id="2713" name="x7"/>
          <p:cNvSpPr txBox="1"/>
          <p:nvPr/>
        </p:nvSpPr>
        <p:spPr>
          <a:xfrm>
            <a:off x="1619148" y="63690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x7</a:t>
            </a:r>
          </a:p>
        </p:txBody>
      </p:sp>
      <p:sp>
        <p:nvSpPr>
          <p:cNvPr id="2714" name="x8"/>
          <p:cNvSpPr txBox="1"/>
          <p:nvPr/>
        </p:nvSpPr>
        <p:spPr>
          <a:xfrm>
            <a:off x="2417264" y="5911585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x8</a:t>
            </a:r>
          </a:p>
        </p:txBody>
      </p:sp>
      <p:sp>
        <p:nvSpPr>
          <p:cNvPr id="2715" name="x9"/>
          <p:cNvSpPr txBox="1"/>
          <p:nvPr/>
        </p:nvSpPr>
        <p:spPr>
          <a:xfrm>
            <a:off x="3228079" y="5467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x9</a:t>
            </a:r>
          </a:p>
        </p:txBody>
      </p:sp>
      <p:grpSp>
        <p:nvGrpSpPr>
          <p:cNvPr id="2722" name="Group"/>
          <p:cNvGrpSpPr/>
          <p:nvPr/>
        </p:nvGrpSpPr>
        <p:grpSpPr>
          <a:xfrm>
            <a:off x="3052528" y="3498849"/>
            <a:ext cx="3251614" cy="2707218"/>
            <a:chOff x="0" y="0"/>
            <a:chExt cx="3251613" cy="2707216"/>
          </a:xfrm>
        </p:grpSpPr>
        <p:sp>
          <p:nvSpPr>
            <p:cNvPr id="2716" name="Line"/>
            <p:cNvSpPr/>
            <p:nvPr/>
          </p:nvSpPr>
          <p:spPr>
            <a:xfrm>
              <a:off x="1443" y="7768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17" name="x2 * w2"/>
            <p:cNvSpPr txBox="1"/>
            <p:nvPr/>
          </p:nvSpPr>
          <p:spPr>
            <a:xfrm>
              <a:off x="946799" y="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x2 * w2</a:t>
              </a:r>
            </a:p>
          </p:txBody>
        </p:sp>
        <p:sp>
          <p:nvSpPr>
            <p:cNvPr id="2718" name="x5 * w5"/>
            <p:cNvSpPr txBox="1"/>
            <p:nvPr/>
          </p:nvSpPr>
          <p:spPr>
            <a:xfrm>
              <a:off x="959499" y="10668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x5 * w5</a:t>
              </a:r>
            </a:p>
          </p:txBody>
        </p:sp>
        <p:sp>
          <p:nvSpPr>
            <p:cNvPr id="2719" name="Line"/>
            <p:cNvSpPr/>
            <p:nvPr/>
          </p:nvSpPr>
          <p:spPr>
            <a:xfrm>
              <a:off x="0" y="2707216"/>
              <a:ext cx="32501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20" name="x8 * w8"/>
            <p:cNvSpPr txBox="1"/>
            <p:nvPr/>
          </p:nvSpPr>
          <p:spPr>
            <a:xfrm>
              <a:off x="946799" y="20320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x8 * w8</a:t>
              </a:r>
            </a:p>
          </p:txBody>
        </p:sp>
        <p:sp>
          <p:nvSpPr>
            <p:cNvPr id="2721" name="Line"/>
            <p:cNvSpPr/>
            <p:nvPr/>
          </p:nvSpPr>
          <p:spPr>
            <a:xfrm>
              <a:off x="1443" y="17420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729" name="Group"/>
          <p:cNvGrpSpPr/>
          <p:nvPr/>
        </p:nvGrpSpPr>
        <p:grpSpPr>
          <a:xfrm>
            <a:off x="2250179" y="3954726"/>
            <a:ext cx="3251615" cy="2707218"/>
            <a:chOff x="0" y="0"/>
            <a:chExt cx="3251613" cy="2707216"/>
          </a:xfrm>
        </p:grpSpPr>
        <p:sp>
          <p:nvSpPr>
            <p:cNvPr id="2723" name="Line"/>
            <p:cNvSpPr/>
            <p:nvPr/>
          </p:nvSpPr>
          <p:spPr>
            <a:xfrm>
              <a:off x="1443" y="7768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24" name="x1 * w1"/>
            <p:cNvSpPr txBox="1"/>
            <p:nvPr/>
          </p:nvSpPr>
          <p:spPr>
            <a:xfrm>
              <a:off x="946799" y="0"/>
              <a:ext cx="1613460" cy="64770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x1 * w1</a:t>
              </a:r>
            </a:p>
          </p:txBody>
        </p:sp>
        <p:sp>
          <p:nvSpPr>
            <p:cNvPr id="2725" name="x4 * w4"/>
            <p:cNvSpPr txBox="1"/>
            <p:nvPr/>
          </p:nvSpPr>
          <p:spPr>
            <a:xfrm>
              <a:off x="959499" y="1066800"/>
              <a:ext cx="1613460" cy="64770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x4 * w4</a:t>
              </a:r>
            </a:p>
          </p:txBody>
        </p:sp>
        <p:sp>
          <p:nvSpPr>
            <p:cNvPr id="2726" name="Line"/>
            <p:cNvSpPr/>
            <p:nvPr/>
          </p:nvSpPr>
          <p:spPr>
            <a:xfrm>
              <a:off x="0" y="2707216"/>
              <a:ext cx="32501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27" name="x7 * w7"/>
            <p:cNvSpPr txBox="1"/>
            <p:nvPr/>
          </p:nvSpPr>
          <p:spPr>
            <a:xfrm>
              <a:off x="946799" y="2032000"/>
              <a:ext cx="1613460" cy="64770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x7 * w7</a:t>
              </a:r>
            </a:p>
          </p:txBody>
        </p:sp>
        <p:sp>
          <p:nvSpPr>
            <p:cNvPr id="2728" name="Line"/>
            <p:cNvSpPr/>
            <p:nvPr/>
          </p:nvSpPr>
          <p:spPr>
            <a:xfrm>
              <a:off x="1443" y="17420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730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8" name="Group"/>
          <p:cNvGrpSpPr/>
          <p:nvPr/>
        </p:nvGrpSpPr>
        <p:grpSpPr>
          <a:xfrm>
            <a:off x="3875779" y="3076575"/>
            <a:ext cx="3251615" cy="2707217"/>
            <a:chOff x="0" y="0"/>
            <a:chExt cx="3251613" cy="2707216"/>
          </a:xfrm>
        </p:grpSpPr>
        <p:sp>
          <p:nvSpPr>
            <p:cNvPr id="2732" name="Line"/>
            <p:cNvSpPr/>
            <p:nvPr/>
          </p:nvSpPr>
          <p:spPr>
            <a:xfrm>
              <a:off x="1443" y="7768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33" name="x3 * w3"/>
            <p:cNvSpPr txBox="1"/>
            <p:nvPr/>
          </p:nvSpPr>
          <p:spPr>
            <a:xfrm>
              <a:off x="946799" y="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x3 * w3</a:t>
              </a:r>
            </a:p>
          </p:txBody>
        </p:sp>
        <p:sp>
          <p:nvSpPr>
            <p:cNvPr id="2734" name="x6 * w6"/>
            <p:cNvSpPr txBox="1"/>
            <p:nvPr/>
          </p:nvSpPr>
          <p:spPr>
            <a:xfrm>
              <a:off x="959499" y="10668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x6 * w6</a:t>
              </a:r>
            </a:p>
          </p:txBody>
        </p:sp>
        <p:sp>
          <p:nvSpPr>
            <p:cNvPr id="2735" name="Line"/>
            <p:cNvSpPr/>
            <p:nvPr/>
          </p:nvSpPr>
          <p:spPr>
            <a:xfrm>
              <a:off x="0" y="2707216"/>
              <a:ext cx="32501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36" name="x9 * w9"/>
            <p:cNvSpPr txBox="1"/>
            <p:nvPr/>
          </p:nvSpPr>
          <p:spPr>
            <a:xfrm>
              <a:off x="946799" y="20320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x9 * w9</a:t>
              </a:r>
            </a:p>
          </p:txBody>
        </p:sp>
        <p:sp>
          <p:nvSpPr>
            <p:cNvPr id="2737" name="Line"/>
            <p:cNvSpPr/>
            <p:nvPr/>
          </p:nvSpPr>
          <p:spPr>
            <a:xfrm>
              <a:off x="1443" y="17420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7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2748" name="Group"/>
          <p:cNvGrpSpPr/>
          <p:nvPr/>
        </p:nvGrpSpPr>
        <p:grpSpPr>
          <a:xfrm>
            <a:off x="1462665" y="3193285"/>
            <a:ext cx="2480901" cy="4280900"/>
            <a:chOff x="0" y="0"/>
            <a:chExt cx="2480900" cy="4280899"/>
          </a:xfrm>
        </p:grpSpPr>
        <p:sp>
          <p:nvSpPr>
            <p:cNvPr id="2740" name="Line"/>
            <p:cNvSpPr/>
            <p:nvPr/>
          </p:nvSpPr>
          <p:spPr>
            <a:xfrm flipV="1">
              <a:off x="-1" y="2846107"/>
              <a:ext cx="2468202" cy="14250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41" name="Line"/>
            <p:cNvSpPr/>
            <p:nvPr/>
          </p:nvSpPr>
          <p:spPr>
            <a:xfrm flipV="1">
              <a:off x="-1" y="19655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42" name="Line"/>
            <p:cNvSpPr/>
            <p:nvPr/>
          </p:nvSpPr>
          <p:spPr>
            <a:xfrm flipV="1">
              <a:off x="-1" y="10638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43" name="Line"/>
            <p:cNvSpPr/>
            <p:nvPr/>
          </p:nvSpPr>
          <p:spPr>
            <a:xfrm flipV="1">
              <a:off x="12699" y="97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44" name="Line"/>
            <p:cNvSpPr/>
            <p:nvPr/>
          </p:nvSpPr>
          <p:spPr>
            <a:xfrm flipV="1">
              <a:off x="6433" y="1430866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45" name="Line"/>
            <p:cNvSpPr/>
            <p:nvPr/>
          </p:nvSpPr>
          <p:spPr>
            <a:xfrm flipV="1">
              <a:off x="857333" y="944032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46" name="Line"/>
            <p:cNvSpPr/>
            <p:nvPr/>
          </p:nvSpPr>
          <p:spPr>
            <a:xfrm flipV="1">
              <a:off x="1708233" y="452966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47" name="Line"/>
            <p:cNvSpPr/>
            <p:nvPr/>
          </p:nvSpPr>
          <p:spPr>
            <a:xfrm flipV="1">
              <a:off x="2470233" y="-1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749" name="x1"/>
          <p:cNvSpPr txBox="1"/>
          <p:nvPr/>
        </p:nvSpPr>
        <p:spPr>
          <a:xfrm>
            <a:off x="1619148" y="45656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2750" name="x2"/>
          <p:cNvSpPr txBox="1"/>
          <p:nvPr/>
        </p:nvSpPr>
        <p:spPr>
          <a:xfrm>
            <a:off x="2404564" y="4112683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2751" name="x3"/>
          <p:cNvSpPr txBox="1"/>
          <p:nvPr/>
        </p:nvSpPr>
        <p:spPr>
          <a:xfrm>
            <a:off x="3228079" y="3689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x3</a:t>
            </a:r>
          </a:p>
        </p:txBody>
      </p:sp>
      <p:sp>
        <p:nvSpPr>
          <p:cNvPr id="2752" name="x4"/>
          <p:cNvSpPr txBox="1"/>
          <p:nvPr/>
        </p:nvSpPr>
        <p:spPr>
          <a:xfrm>
            <a:off x="1619148" y="5467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x4</a:t>
            </a:r>
          </a:p>
        </p:txBody>
      </p:sp>
      <p:sp>
        <p:nvSpPr>
          <p:cNvPr id="2753" name="x5"/>
          <p:cNvSpPr txBox="1"/>
          <p:nvPr/>
        </p:nvSpPr>
        <p:spPr>
          <a:xfrm>
            <a:off x="2404564" y="5009885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x5</a:t>
            </a:r>
          </a:p>
        </p:txBody>
      </p:sp>
      <p:sp>
        <p:nvSpPr>
          <p:cNvPr id="2754" name="x6"/>
          <p:cNvSpPr txBox="1"/>
          <p:nvPr/>
        </p:nvSpPr>
        <p:spPr>
          <a:xfrm>
            <a:off x="3228079" y="45656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x6</a:t>
            </a:r>
          </a:p>
        </p:txBody>
      </p:sp>
      <p:sp>
        <p:nvSpPr>
          <p:cNvPr id="2755" name="x7"/>
          <p:cNvSpPr txBox="1"/>
          <p:nvPr/>
        </p:nvSpPr>
        <p:spPr>
          <a:xfrm>
            <a:off x="1619148" y="63690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x7</a:t>
            </a:r>
          </a:p>
        </p:txBody>
      </p:sp>
      <p:sp>
        <p:nvSpPr>
          <p:cNvPr id="2756" name="x8"/>
          <p:cNvSpPr txBox="1"/>
          <p:nvPr/>
        </p:nvSpPr>
        <p:spPr>
          <a:xfrm>
            <a:off x="2417264" y="5911585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x8</a:t>
            </a:r>
          </a:p>
        </p:txBody>
      </p:sp>
      <p:sp>
        <p:nvSpPr>
          <p:cNvPr id="2757" name="x9"/>
          <p:cNvSpPr txBox="1"/>
          <p:nvPr/>
        </p:nvSpPr>
        <p:spPr>
          <a:xfrm>
            <a:off x="3228079" y="5467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x9</a:t>
            </a:r>
          </a:p>
        </p:txBody>
      </p:sp>
      <p:sp>
        <p:nvSpPr>
          <p:cNvPr id="2758" name="Rectangle"/>
          <p:cNvSpPr/>
          <p:nvPr/>
        </p:nvSpPr>
        <p:spPr>
          <a:xfrm>
            <a:off x="9842038" y="4863504"/>
            <a:ext cx="853878" cy="889662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765" name="Group"/>
          <p:cNvGrpSpPr/>
          <p:nvPr/>
        </p:nvGrpSpPr>
        <p:grpSpPr>
          <a:xfrm>
            <a:off x="3052528" y="3498849"/>
            <a:ext cx="3251614" cy="2707218"/>
            <a:chOff x="0" y="0"/>
            <a:chExt cx="3251613" cy="2707216"/>
          </a:xfrm>
        </p:grpSpPr>
        <p:sp>
          <p:nvSpPr>
            <p:cNvPr id="2759" name="Line"/>
            <p:cNvSpPr/>
            <p:nvPr/>
          </p:nvSpPr>
          <p:spPr>
            <a:xfrm>
              <a:off x="1443" y="7768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60" name="x2 * w2"/>
            <p:cNvSpPr txBox="1"/>
            <p:nvPr/>
          </p:nvSpPr>
          <p:spPr>
            <a:xfrm>
              <a:off x="946799" y="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x2 * w2</a:t>
              </a:r>
            </a:p>
          </p:txBody>
        </p:sp>
        <p:sp>
          <p:nvSpPr>
            <p:cNvPr id="2761" name="x5 * w5"/>
            <p:cNvSpPr txBox="1"/>
            <p:nvPr/>
          </p:nvSpPr>
          <p:spPr>
            <a:xfrm>
              <a:off x="959499" y="10668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x5 * w5</a:t>
              </a:r>
            </a:p>
          </p:txBody>
        </p:sp>
        <p:sp>
          <p:nvSpPr>
            <p:cNvPr id="2762" name="Line"/>
            <p:cNvSpPr/>
            <p:nvPr/>
          </p:nvSpPr>
          <p:spPr>
            <a:xfrm>
              <a:off x="0" y="2707216"/>
              <a:ext cx="32501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63" name="x8 * w8"/>
            <p:cNvSpPr txBox="1"/>
            <p:nvPr/>
          </p:nvSpPr>
          <p:spPr>
            <a:xfrm>
              <a:off x="946799" y="20320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x8 * w8</a:t>
              </a:r>
            </a:p>
          </p:txBody>
        </p:sp>
        <p:sp>
          <p:nvSpPr>
            <p:cNvPr id="2764" name="Line"/>
            <p:cNvSpPr/>
            <p:nvPr/>
          </p:nvSpPr>
          <p:spPr>
            <a:xfrm>
              <a:off x="1443" y="17420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772" name="Group"/>
          <p:cNvGrpSpPr/>
          <p:nvPr/>
        </p:nvGrpSpPr>
        <p:grpSpPr>
          <a:xfrm>
            <a:off x="2250179" y="3954726"/>
            <a:ext cx="3251615" cy="2707218"/>
            <a:chOff x="0" y="0"/>
            <a:chExt cx="3251613" cy="2707216"/>
          </a:xfrm>
        </p:grpSpPr>
        <p:sp>
          <p:nvSpPr>
            <p:cNvPr id="2766" name="Line"/>
            <p:cNvSpPr/>
            <p:nvPr/>
          </p:nvSpPr>
          <p:spPr>
            <a:xfrm>
              <a:off x="1443" y="7768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67" name="x1 * w1"/>
            <p:cNvSpPr txBox="1"/>
            <p:nvPr/>
          </p:nvSpPr>
          <p:spPr>
            <a:xfrm>
              <a:off x="946799" y="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x1 * w1</a:t>
              </a:r>
            </a:p>
          </p:txBody>
        </p:sp>
        <p:sp>
          <p:nvSpPr>
            <p:cNvPr id="2768" name="x4 * w4"/>
            <p:cNvSpPr txBox="1"/>
            <p:nvPr/>
          </p:nvSpPr>
          <p:spPr>
            <a:xfrm>
              <a:off x="959499" y="10668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x4 * w4</a:t>
              </a:r>
            </a:p>
          </p:txBody>
        </p:sp>
        <p:sp>
          <p:nvSpPr>
            <p:cNvPr id="2769" name="Line"/>
            <p:cNvSpPr/>
            <p:nvPr/>
          </p:nvSpPr>
          <p:spPr>
            <a:xfrm>
              <a:off x="0" y="2707216"/>
              <a:ext cx="325017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70" name="x7 * w7"/>
            <p:cNvSpPr txBox="1"/>
            <p:nvPr/>
          </p:nvSpPr>
          <p:spPr>
            <a:xfrm>
              <a:off x="946799" y="2032000"/>
              <a:ext cx="1613460" cy="647701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6AAA9"/>
                  </a:solidFill>
                </a:defRPr>
              </a:lvl1pPr>
            </a:lstStyle>
            <a:p>
              <a:r>
                <a:t>x7 * w7</a:t>
              </a:r>
            </a:p>
          </p:txBody>
        </p:sp>
        <p:sp>
          <p:nvSpPr>
            <p:cNvPr id="2771" name="Line"/>
            <p:cNvSpPr/>
            <p:nvPr/>
          </p:nvSpPr>
          <p:spPr>
            <a:xfrm>
              <a:off x="1443" y="1742016"/>
              <a:ext cx="32501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773" name="x1*w1 + x2*w2 + x3*w3 +…"/>
          <p:cNvSpPr txBox="1"/>
          <p:nvPr/>
        </p:nvSpPr>
        <p:spPr>
          <a:xfrm>
            <a:off x="7140418" y="2427551"/>
            <a:ext cx="4816400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t>x1*w1 + x2*w2 + x3*w3 +</a:t>
            </a:r>
          </a:p>
          <a:p>
            <a:pPr algn="l">
              <a:defRPr sz="2600"/>
            </a:pPr>
            <a:r>
              <a:t>x4*w4 + x5*w5 + x6*w6 +</a:t>
            </a:r>
          </a:p>
          <a:p>
            <a:pPr algn="l">
              <a:defRPr sz="2600"/>
            </a:pPr>
            <a:r>
              <a:t>x7*w7 + x8*w8 + x9*w9 + b = </a:t>
            </a:r>
            <a:r>
              <a:rPr sz="3100" b="1">
                <a:latin typeface="Helvetica"/>
                <a:ea typeface="Helvetica"/>
                <a:cs typeface="Helvetica"/>
                <a:sym typeface="Helvetica"/>
              </a:rPr>
              <a:t>z</a:t>
            </a:r>
          </a:p>
        </p:txBody>
      </p:sp>
      <p:sp>
        <p:nvSpPr>
          <p:cNvPr id="2774" name="z"/>
          <p:cNvSpPr txBox="1"/>
          <p:nvPr/>
        </p:nvSpPr>
        <p:spPr>
          <a:xfrm>
            <a:off x="10113402" y="5022584"/>
            <a:ext cx="31115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600" b="0">
                <a:latin typeface="+mn-lt"/>
                <a:ea typeface="+mn-ea"/>
                <a:cs typeface="+mn-cs"/>
                <a:sym typeface="Helvetica Light"/>
              </a:defRPr>
            </a:pPr>
            <a:r>
              <a:rPr sz="3100" b="1">
                <a:latin typeface="Helvetica"/>
                <a:ea typeface="Helvetica"/>
                <a:cs typeface="Helvetica"/>
                <a:sym typeface="Helvetica"/>
              </a:rPr>
              <a:t>z</a:t>
            </a:r>
          </a:p>
        </p:txBody>
      </p:sp>
      <p:sp>
        <p:nvSpPr>
          <p:cNvPr id="2775" name="Line"/>
          <p:cNvSpPr/>
          <p:nvPr/>
        </p:nvSpPr>
        <p:spPr>
          <a:xfrm flipH="1" flipV="1">
            <a:off x="7112000" y="3856566"/>
            <a:ext cx="2672623" cy="11472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76" name="Line"/>
          <p:cNvSpPr/>
          <p:nvPr/>
        </p:nvSpPr>
        <p:spPr>
          <a:xfrm flipH="1" flipV="1">
            <a:off x="6297091" y="4278841"/>
            <a:ext cx="3424999" cy="9157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77" name="Line"/>
          <p:cNvSpPr/>
          <p:nvPr/>
        </p:nvSpPr>
        <p:spPr>
          <a:xfrm flipH="1" flipV="1">
            <a:off x="5480057" y="4723449"/>
            <a:ext cx="4209475" cy="6225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78" name="Line"/>
          <p:cNvSpPr/>
          <p:nvPr/>
        </p:nvSpPr>
        <p:spPr>
          <a:xfrm flipH="1" flipV="1">
            <a:off x="7123064" y="4812349"/>
            <a:ext cx="2744885" cy="5465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79" name="Line"/>
          <p:cNvSpPr/>
          <p:nvPr/>
        </p:nvSpPr>
        <p:spPr>
          <a:xfrm flipH="1" flipV="1">
            <a:off x="6295454" y="5235682"/>
            <a:ext cx="3428272" cy="17070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80" name="Line"/>
          <p:cNvSpPr/>
          <p:nvPr/>
        </p:nvSpPr>
        <p:spPr>
          <a:xfrm flipH="1">
            <a:off x="5504473" y="5447877"/>
            <a:ext cx="4233286" cy="2452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81" name="Line"/>
          <p:cNvSpPr/>
          <p:nvPr/>
        </p:nvSpPr>
        <p:spPr>
          <a:xfrm flipH="1">
            <a:off x="5491926" y="5790039"/>
            <a:ext cx="4256140" cy="8653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82" name="Line"/>
          <p:cNvSpPr/>
          <p:nvPr/>
        </p:nvSpPr>
        <p:spPr>
          <a:xfrm flipH="1">
            <a:off x="6300493" y="5652082"/>
            <a:ext cx="3486812" cy="5464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83" name="Line"/>
          <p:cNvSpPr/>
          <p:nvPr/>
        </p:nvSpPr>
        <p:spPr>
          <a:xfrm flipH="1">
            <a:off x="7128242" y="5416445"/>
            <a:ext cx="2478089" cy="3637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7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695" y="5989784"/>
            <a:ext cx="2384252" cy="67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85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  <p:graphicFrame>
        <p:nvGraphicFramePr>
          <p:cNvPr id="2786" name="Table"/>
          <p:cNvGraphicFramePr/>
          <p:nvPr/>
        </p:nvGraphicFramePr>
        <p:xfrm>
          <a:off x="6550678" y="6643698"/>
          <a:ext cx="2480898" cy="2416368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826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5456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456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w4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w5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w6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456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w7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w8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w9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R w="38100">
                      <a:solidFill>
                        <a:srgbClr val="000000"/>
                      </a:solidFill>
                      <a:miter lim="400000"/>
                    </a:lnR>
                    <a:lnT w="38100">
                      <a:solidFill>
                        <a:srgbClr val="000000"/>
                      </a:solidFill>
                      <a:miter lim="400000"/>
                    </a:lnT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87" name="this is…"/>
          <p:cNvSpPr txBox="1"/>
          <p:nvPr/>
        </p:nvSpPr>
        <p:spPr>
          <a:xfrm>
            <a:off x="9171186" y="7283045"/>
            <a:ext cx="174056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this is</a:t>
            </a:r>
          </a:p>
          <a:p>
            <a:pPr algn="l"/>
            <a:r>
              <a:t>our lens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pSp>
        <p:nvGrpSpPr>
          <p:cNvPr id="2798" name="Group"/>
          <p:cNvGrpSpPr/>
          <p:nvPr/>
        </p:nvGrpSpPr>
        <p:grpSpPr>
          <a:xfrm>
            <a:off x="1462665" y="3193285"/>
            <a:ext cx="2480901" cy="4280900"/>
            <a:chOff x="0" y="0"/>
            <a:chExt cx="2480900" cy="4280899"/>
          </a:xfrm>
        </p:grpSpPr>
        <p:sp>
          <p:nvSpPr>
            <p:cNvPr id="2790" name="Line"/>
            <p:cNvSpPr/>
            <p:nvPr/>
          </p:nvSpPr>
          <p:spPr>
            <a:xfrm flipV="1">
              <a:off x="-1" y="2846107"/>
              <a:ext cx="2468202" cy="14250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91" name="Line"/>
            <p:cNvSpPr/>
            <p:nvPr/>
          </p:nvSpPr>
          <p:spPr>
            <a:xfrm flipV="1">
              <a:off x="-1" y="19655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92" name="Line"/>
            <p:cNvSpPr/>
            <p:nvPr/>
          </p:nvSpPr>
          <p:spPr>
            <a:xfrm flipV="1">
              <a:off x="-1" y="10638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93" name="Line"/>
            <p:cNvSpPr/>
            <p:nvPr/>
          </p:nvSpPr>
          <p:spPr>
            <a:xfrm flipV="1">
              <a:off x="12699" y="9774"/>
              <a:ext cx="2468202" cy="142501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94" name="Line"/>
            <p:cNvSpPr/>
            <p:nvPr/>
          </p:nvSpPr>
          <p:spPr>
            <a:xfrm flipV="1">
              <a:off x="6433" y="1430866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95" name="Line"/>
            <p:cNvSpPr/>
            <p:nvPr/>
          </p:nvSpPr>
          <p:spPr>
            <a:xfrm flipV="1">
              <a:off x="857333" y="944032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96" name="Line"/>
            <p:cNvSpPr/>
            <p:nvPr/>
          </p:nvSpPr>
          <p:spPr>
            <a:xfrm flipV="1">
              <a:off x="1708233" y="452966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797" name="Line"/>
            <p:cNvSpPr/>
            <p:nvPr/>
          </p:nvSpPr>
          <p:spPr>
            <a:xfrm flipV="1">
              <a:off x="2470233" y="-1"/>
              <a:ext cx="1" cy="285003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799" name="x1"/>
          <p:cNvSpPr txBox="1"/>
          <p:nvPr/>
        </p:nvSpPr>
        <p:spPr>
          <a:xfrm>
            <a:off x="1619148" y="45656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x1</a:t>
            </a:r>
          </a:p>
        </p:txBody>
      </p:sp>
      <p:sp>
        <p:nvSpPr>
          <p:cNvPr id="2800" name="x2"/>
          <p:cNvSpPr txBox="1"/>
          <p:nvPr/>
        </p:nvSpPr>
        <p:spPr>
          <a:xfrm>
            <a:off x="2404564" y="4112683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x2</a:t>
            </a:r>
          </a:p>
        </p:txBody>
      </p:sp>
      <p:sp>
        <p:nvSpPr>
          <p:cNvPr id="2801" name="x3"/>
          <p:cNvSpPr txBox="1"/>
          <p:nvPr/>
        </p:nvSpPr>
        <p:spPr>
          <a:xfrm>
            <a:off x="3228079" y="3689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x3</a:t>
            </a:r>
          </a:p>
        </p:txBody>
      </p:sp>
      <p:sp>
        <p:nvSpPr>
          <p:cNvPr id="2802" name="x4"/>
          <p:cNvSpPr txBox="1"/>
          <p:nvPr/>
        </p:nvSpPr>
        <p:spPr>
          <a:xfrm>
            <a:off x="1619148" y="5467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x4</a:t>
            </a:r>
          </a:p>
        </p:txBody>
      </p:sp>
      <p:sp>
        <p:nvSpPr>
          <p:cNvPr id="2803" name="x5"/>
          <p:cNvSpPr txBox="1"/>
          <p:nvPr/>
        </p:nvSpPr>
        <p:spPr>
          <a:xfrm>
            <a:off x="2404564" y="5009885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x5</a:t>
            </a:r>
          </a:p>
        </p:txBody>
      </p:sp>
      <p:sp>
        <p:nvSpPr>
          <p:cNvPr id="2804" name="x6"/>
          <p:cNvSpPr txBox="1"/>
          <p:nvPr/>
        </p:nvSpPr>
        <p:spPr>
          <a:xfrm>
            <a:off x="3228079" y="45656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x6</a:t>
            </a:r>
          </a:p>
        </p:txBody>
      </p:sp>
      <p:sp>
        <p:nvSpPr>
          <p:cNvPr id="2805" name="x7"/>
          <p:cNvSpPr txBox="1"/>
          <p:nvPr/>
        </p:nvSpPr>
        <p:spPr>
          <a:xfrm>
            <a:off x="1619148" y="63690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x7</a:t>
            </a:r>
          </a:p>
        </p:txBody>
      </p:sp>
      <p:sp>
        <p:nvSpPr>
          <p:cNvPr id="2806" name="x8"/>
          <p:cNvSpPr txBox="1"/>
          <p:nvPr/>
        </p:nvSpPr>
        <p:spPr>
          <a:xfrm>
            <a:off x="2417264" y="5911585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x8</a:t>
            </a:r>
          </a:p>
        </p:txBody>
      </p:sp>
      <p:sp>
        <p:nvSpPr>
          <p:cNvPr id="2807" name="x9"/>
          <p:cNvSpPr txBox="1"/>
          <p:nvPr/>
        </p:nvSpPr>
        <p:spPr>
          <a:xfrm>
            <a:off x="3228079" y="5467350"/>
            <a:ext cx="597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x9</a:t>
            </a:r>
          </a:p>
        </p:txBody>
      </p:sp>
      <p:sp>
        <p:nvSpPr>
          <p:cNvPr id="2808" name="Rectangle"/>
          <p:cNvSpPr/>
          <p:nvPr/>
        </p:nvSpPr>
        <p:spPr>
          <a:xfrm>
            <a:off x="9842038" y="4863504"/>
            <a:ext cx="853878" cy="889662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9" name="z"/>
          <p:cNvSpPr txBox="1"/>
          <p:nvPr/>
        </p:nvSpPr>
        <p:spPr>
          <a:xfrm>
            <a:off x="10113402" y="5022584"/>
            <a:ext cx="31115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600" b="0">
                <a:latin typeface="+mn-lt"/>
                <a:ea typeface="+mn-ea"/>
                <a:cs typeface="+mn-cs"/>
                <a:sym typeface="Helvetica Light"/>
              </a:defRPr>
            </a:pPr>
            <a:r>
              <a:rPr sz="3100" b="1">
                <a:latin typeface="Helvetica"/>
                <a:ea typeface="Helvetica"/>
                <a:cs typeface="Helvetica"/>
                <a:sym typeface="Helvetica"/>
              </a:rPr>
              <a:t>z</a:t>
            </a:r>
          </a:p>
        </p:txBody>
      </p:sp>
      <p:pic>
        <p:nvPicPr>
          <p:cNvPr id="28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695" y="5989784"/>
            <a:ext cx="2384252" cy="67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11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  <p:sp>
        <p:nvSpPr>
          <p:cNvPr id="2812" name="W"/>
          <p:cNvSpPr/>
          <p:nvPr/>
        </p:nvSpPr>
        <p:spPr>
          <a:xfrm>
            <a:off x="4610368" y="4559300"/>
            <a:ext cx="4709920" cy="1270000"/>
          </a:xfrm>
          <a:prstGeom prst="rightArrow">
            <a:avLst>
              <a:gd name="adj1" fmla="val 64885"/>
              <a:gd name="adj2" fmla="val 64000"/>
            </a:avLst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815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  <p:grpSp>
        <p:nvGrpSpPr>
          <p:cNvPr id="2831" name="Group"/>
          <p:cNvGrpSpPr/>
          <p:nvPr/>
        </p:nvGrpSpPr>
        <p:grpSpPr>
          <a:xfrm>
            <a:off x="501583" y="1367612"/>
            <a:ext cx="4307476" cy="7424775"/>
            <a:chOff x="0" y="0"/>
            <a:chExt cx="4307474" cy="7424774"/>
          </a:xfrm>
        </p:grpSpPr>
        <p:sp>
          <p:nvSpPr>
            <p:cNvPr id="2816" name="Line"/>
            <p:cNvSpPr/>
            <p:nvPr/>
          </p:nvSpPr>
          <p:spPr>
            <a:xfrm flipV="1">
              <a:off x="1724" y="49414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17" name="Line"/>
            <p:cNvSpPr/>
            <p:nvPr/>
          </p:nvSpPr>
          <p:spPr>
            <a:xfrm flipV="1">
              <a:off x="-1" y="2462313"/>
              <a:ext cx="2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18" name="Line"/>
            <p:cNvSpPr/>
            <p:nvPr/>
          </p:nvSpPr>
          <p:spPr>
            <a:xfrm flipV="1">
              <a:off x="1724" y="4187931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19" name="Line"/>
            <p:cNvSpPr/>
            <p:nvPr/>
          </p:nvSpPr>
          <p:spPr>
            <a:xfrm flipV="1">
              <a:off x="1724" y="33327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20" name="Line"/>
            <p:cNvSpPr/>
            <p:nvPr/>
          </p:nvSpPr>
          <p:spPr>
            <a:xfrm flipV="1">
              <a:off x="1724" y="25792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21" name="Line"/>
            <p:cNvSpPr/>
            <p:nvPr/>
          </p:nvSpPr>
          <p:spPr>
            <a:xfrm flipV="1">
              <a:off x="1724" y="1825730"/>
              <a:ext cx="4297618" cy="24812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22" name="Line"/>
            <p:cNvSpPr/>
            <p:nvPr/>
          </p:nvSpPr>
          <p:spPr>
            <a:xfrm flipV="1">
              <a:off x="1724" y="9705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23" name="Line"/>
            <p:cNvSpPr/>
            <p:nvPr/>
          </p:nvSpPr>
          <p:spPr>
            <a:xfrm flipV="1">
              <a:off x="1724" y="7492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24" name="Line"/>
            <p:cNvSpPr/>
            <p:nvPr/>
          </p:nvSpPr>
          <p:spPr>
            <a:xfrm flipV="1">
              <a:off x="630766" y="21175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25" name="Line"/>
            <p:cNvSpPr/>
            <p:nvPr/>
          </p:nvSpPr>
          <p:spPr>
            <a:xfrm flipV="1">
              <a:off x="1261533" y="1751113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26" name="Line"/>
            <p:cNvSpPr/>
            <p:nvPr/>
          </p:nvSpPr>
          <p:spPr>
            <a:xfrm flipV="1">
              <a:off x="1905000" y="13936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27" name="Line"/>
            <p:cNvSpPr/>
            <p:nvPr/>
          </p:nvSpPr>
          <p:spPr>
            <a:xfrm flipV="1">
              <a:off x="2478673" y="10813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28" name="Line"/>
            <p:cNvSpPr/>
            <p:nvPr/>
          </p:nvSpPr>
          <p:spPr>
            <a:xfrm flipV="1">
              <a:off x="3084040" y="698499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29" name="Line"/>
            <p:cNvSpPr/>
            <p:nvPr/>
          </p:nvSpPr>
          <p:spPr>
            <a:xfrm flipV="1">
              <a:off x="3676707" y="3574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30" name="Line"/>
            <p:cNvSpPr/>
            <p:nvPr/>
          </p:nvSpPr>
          <p:spPr>
            <a:xfrm flipV="1">
              <a:off x="4307474" y="-1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848" name="Group"/>
          <p:cNvGrpSpPr/>
          <p:nvPr/>
        </p:nvGrpSpPr>
        <p:grpSpPr>
          <a:xfrm>
            <a:off x="408994" y="2781389"/>
            <a:ext cx="2229512" cy="3691289"/>
            <a:chOff x="-138788" y="-138788"/>
            <a:chExt cx="2229510" cy="3691287"/>
          </a:xfrm>
        </p:grpSpPr>
        <p:pic>
          <p:nvPicPr>
            <p:cNvPr id="2832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461874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34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217600" y="2169376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36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274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38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9739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40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235761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42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564573" y="1846935"/>
              <a:ext cx="2457101" cy="203201"/>
            </a:xfrm>
            <a:prstGeom prst="rect">
              <a:avLst/>
            </a:prstGeom>
            <a:effectLst/>
          </p:spPr>
        </p:pic>
        <p:pic>
          <p:nvPicPr>
            <p:cNvPr id="2844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7202" y="147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46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07602" y="1068002"/>
              <a:ext cx="2457100" cy="203201"/>
            </a:xfrm>
            <a:prstGeom prst="rect">
              <a:avLst/>
            </a:prstGeom>
            <a:effectLst/>
          </p:spPr>
        </p:pic>
      </p:grpSp>
      <p:grpSp>
        <p:nvGrpSpPr>
          <p:cNvPr id="2860" name="Group"/>
          <p:cNvGrpSpPr/>
          <p:nvPr/>
        </p:nvGrpSpPr>
        <p:grpSpPr>
          <a:xfrm>
            <a:off x="8028922" y="2433970"/>
            <a:ext cx="3122000" cy="4885660"/>
            <a:chOff x="0" y="0"/>
            <a:chExt cx="3121999" cy="4885659"/>
          </a:xfrm>
        </p:grpSpPr>
        <p:sp>
          <p:nvSpPr>
            <p:cNvPr id="2849" name="Line"/>
            <p:cNvSpPr/>
            <p:nvPr/>
          </p:nvSpPr>
          <p:spPr>
            <a:xfrm flipV="1">
              <a:off x="18186" y="3123339"/>
              <a:ext cx="3085628" cy="17602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50" name="Line"/>
            <p:cNvSpPr/>
            <p:nvPr/>
          </p:nvSpPr>
          <p:spPr>
            <a:xfrm flipV="1">
              <a:off x="16461" y="1820660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51" name="Line"/>
            <p:cNvSpPr/>
            <p:nvPr/>
          </p:nvSpPr>
          <p:spPr>
            <a:xfrm flipV="1">
              <a:off x="4685" y="2309981"/>
              <a:ext cx="3112630" cy="17970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52" name="Line"/>
            <p:cNvSpPr/>
            <p:nvPr/>
          </p:nvSpPr>
          <p:spPr>
            <a:xfrm flipV="1">
              <a:off x="35001" y="1542630"/>
              <a:ext cx="3051998" cy="1762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53" name="Line"/>
            <p:cNvSpPr/>
            <p:nvPr/>
          </p:nvSpPr>
          <p:spPr>
            <a:xfrm flipV="1">
              <a:off x="-1" y="688103"/>
              <a:ext cx="3122001" cy="18024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54" name="Line"/>
            <p:cNvSpPr/>
            <p:nvPr/>
          </p:nvSpPr>
          <p:spPr>
            <a:xfrm flipV="1">
              <a:off x="18186" y="-1"/>
              <a:ext cx="3085628" cy="17678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55" name="Line"/>
            <p:cNvSpPr/>
            <p:nvPr/>
          </p:nvSpPr>
          <p:spPr>
            <a:xfrm flipV="1">
              <a:off x="647228" y="14759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56" name="Line"/>
            <p:cNvSpPr/>
            <p:nvPr/>
          </p:nvSpPr>
          <p:spPr>
            <a:xfrm flipV="1">
              <a:off x="1277995" y="1109460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57" name="Line"/>
            <p:cNvSpPr/>
            <p:nvPr/>
          </p:nvSpPr>
          <p:spPr>
            <a:xfrm flipV="1">
              <a:off x="1921461" y="7520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58" name="Line"/>
            <p:cNvSpPr/>
            <p:nvPr/>
          </p:nvSpPr>
          <p:spPr>
            <a:xfrm flipV="1">
              <a:off x="2495135" y="439678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59" name="Line"/>
            <p:cNvSpPr/>
            <p:nvPr/>
          </p:nvSpPr>
          <p:spPr>
            <a:xfrm flipV="1">
              <a:off x="3100501" y="56846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861" name="Oval"/>
          <p:cNvSpPr/>
          <p:nvPr/>
        </p:nvSpPr>
        <p:spPr>
          <a:xfrm rot="20520000">
            <a:off x="8098766" y="41778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2" name="W"/>
          <p:cNvSpPr/>
          <p:nvPr/>
        </p:nvSpPr>
        <p:spPr>
          <a:xfrm>
            <a:off x="1991862" y="3598333"/>
            <a:ext cx="5811248" cy="1270001"/>
          </a:xfrm>
          <a:prstGeom prst="rightArrow">
            <a:avLst>
              <a:gd name="adj1" fmla="val 64885"/>
              <a:gd name="adj2" fmla="val 64000"/>
            </a:avLst>
          </a:prstGeom>
          <a:solidFill>
            <a:srgbClr val="DCDEE0">
              <a:alpha val="63873"/>
            </a:srgbClr>
          </a:solidFill>
          <a:ln w="25400">
            <a:solidFill>
              <a:srgbClr val="000000">
                <a:alpha val="63873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865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  <p:grpSp>
        <p:nvGrpSpPr>
          <p:cNvPr id="2881" name="Group"/>
          <p:cNvGrpSpPr/>
          <p:nvPr/>
        </p:nvGrpSpPr>
        <p:grpSpPr>
          <a:xfrm>
            <a:off x="501583" y="1367612"/>
            <a:ext cx="4307476" cy="7424775"/>
            <a:chOff x="0" y="0"/>
            <a:chExt cx="4307474" cy="7424774"/>
          </a:xfrm>
        </p:grpSpPr>
        <p:sp>
          <p:nvSpPr>
            <p:cNvPr id="2866" name="Line"/>
            <p:cNvSpPr/>
            <p:nvPr/>
          </p:nvSpPr>
          <p:spPr>
            <a:xfrm flipV="1">
              <a:off x="1724" y="49414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67" name="Line"/>
            <p:cNvSpPr/>
            <p:nvPr/>
          </p:nvSpPr>
          <p:spPr>
            <a:xfrm flipV="1">
              <a:off x="-1" y="2462313"/>
              <a:ext cx="2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68" name="Line"/>
            <p:cNvSpPr/>
            <p:nvPr/>
          </p:nvSpPr>
          <p:spPr>
            <a:xfrm flipV="1">
              <a:off x="1724" y="4187931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69" name="Line"/>
            <p:cNvSpPr/>
            <p:nvPr/>
          </p:nvSpPr>
          <p:spPr>
            <a:xfrm flipV="1">
              <a:off x="1724" y="33327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70" name="Line"/>
            <p:cNvSpPr/>
            <p:nvPr/>
          </p:nvSpPr>
          <p:spPr>
            <a:xfrm flipV="1">
              <a:off x="1724" y="25792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71" name="Line"/>
            <p:cNvSpPr/>
            <p:nvPr/>
          </p:nvSpPr>
          <p:spPr>
            <a:xfrm flipV="1">
              <a:off x="1724" y="1825730"/>
              <a:ext cx="4297618" cy="24812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72" name="Line"/>
            <p:cNvSpPr/>
            <p:nvPr/>
          </p:nvSpPr>
          <p:spPr>
            <a:xfrm flipV="1">
              <a:off x="1724" y="9705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73" name="Line"/>
            <p:cNvSpPr/>
            <p:nvPr/>
          </p:nvSpPr>
          <p:spPr>
            <a:xfrm flipV="1">
              <a:off x="1724" y="7492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74" name="Line"/>
            <p:cNvSpPr/>
            <p:nvPr/>
          </p:nvSpPr>
          <p:spPr>
            <a:xfrm flipV="1">
              <a:off x="630766" y="21175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75" name="Line"/>
            <p:cNvSpPr/>
            <p:nvPr/>
          </p:nvSpPr>
          <p:spPr>
            <a:xfrm flipV="1">
              <a:off x="1261533" y="1751113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76" name="Line"/>
            <p:cNvSpPr/>
            <p:nvPr/>
          </p:nvSpPr>
          <p:spPr>
            <a:xfrm flipV="1">
              <a:off x="1905000" y="13936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77" name="Line"/>
            <p:cNvSpPr/>
            <p:nvPr/>
          </p:nvSpPr>
          <p:spPr>
            <a:xfrm flipV="1">
              <a:off x="2478673" y="10813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78" name="Line"/>
            <p:cNvSpPr/>
            <p:nvPr/>
          </p:nvSpPr>
          <p:spPr>
            <a:xfrm flipV="1">
              <a:off x="3084040" y="698499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79" name="Line"/>
            <p:cNvSpPr/>
            <p:nvPr/>
          </p:nvSpPr>
          <p:spPr>
            <a:xfrm flipV="1">
              <a:off x="3676707" y="3574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880" name="Line"/>
            <p:cNvSpPr/>
            <p:nvPr/>
          </p:nvSpPr>
          <p:spPr>
            <a:xfrm flipV="1">
              <a:off x="4307474" y="-1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898" name="Group"/>
          <p:cNvGrpSpPr/>
          <p:nvPr/>
        </p:nvGrpSpPr>
        <p:grpSpPr>
          <a:xfrm>
            <a:off x="1035528" y="2387689"/>
            <a:ext cx="2229511" cy="3691289"/>
            <a:chOff x="-138788" y="-138788"/>
            <a:chExt cx="2229510" cy="3691287"/>
          </a:xfrm>
        </p:grpSpPr>
        <p:pic>
          <p:nvPicPr>
            <p:cNvPr id="2882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461874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84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217600" y="2169376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86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274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88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9739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90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235761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92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564573" y="1846935"/>
              <a:ext cx="2457101" cy="203201"/>
            </a:xfrm>
            <a:prstGeom prst="rect">
              <a:avLst/>
            </a:prstGeom>
            <a:effectLst/>
          </p:spPr>
        </p:pic>
        <p:pic>
          <p:nvPicPr>
            <p:cNvPr id="2894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7202" y="147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896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07602" y="1068002"/>
              <a:ext cx="2457100" cy="203201"/>
            </a:xfrm>
            <a:prstGeom prst="rect">
              <a:avLst/>
            </a:prstGeom>
            <a:effectLst/>
          </p:spPr>
        </p:pic>
      </p:grpSp>
      <p:grpSp>
        <p:nvGrpSpPr>
          <p:cNvPr id="2910" name="Group"/>
          <p:cNvGrpSpPr/>
          <p:nvPr/>
        </p:nvGrpSpPr>
        <p:grpSpPr>
          <a:xfrm>
            <a:off x="8028922" y="2433970"/>
            <a:ext cx="3122000" cy="4885660"/>
            <a:chOff x="0" y="0"/>
            <a:chExt cx="3121999" cy="4885659"/>
          </a:xfrm>
        </p:grpSpPr>
        <p:sp>
          <p:nvSpPr>
            <p:cNvPr id="2899" name="Line"/>
            <p:cNvSpPr/>
            <p:nvPr/>
          </p:nvSpPr>
          <p:spPr>
            <a:xfrm flipV="1">
              <a:off x="18186" y="3123339"/>
              <a:ext cx="3085628" cy="17602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00" name="Line"/>
            <p:cNvSpPr/>
            <p:nvPr/>
          </p:nvSpPr>
          <p:spPr>
            <a:xfrm flipV="1">
              <a:off x="16461" y="1820660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01" name="Line"/>
            <p:cNvSpPr/>
            <p:nvPr/>
          </p:nvSpPr>
          <p:spPr>
            <a:xfrm flipV="1">
              <a:off x="4685" y="2309981"/>
              <a:ext cx="3112630" cy="17970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02" name="Line"/>
            <p:cNvSpPr/>
            <p:nvPr/>
          </p:nvSpPr>
          <p:spPr>
            <a:xfrm flipV="1">
              <a:off x="35001" y="1542630"/>
              <a:ext cx="3051998" cy="1762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03" name="Line"/>
            <p:cNvSpPr/>
            <p:nvPr/>
          </p:nvSpPr>
          <p:spPr>
            <a:xfrm flipV="1">
              <a:off x="-1" y="688103"/>
              <a:ext cx="3122001" cy="18024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04" name="Line"/>
            <p:cNvSpPr/>
            <p:nvPr/>
          </p:nvSpPr>
          <p:spPr>
            <a:xfrm flipV="1">
              <a:off x="18186" y="-1"/>
              <a:ext cx="3085628" cy="17678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05" name="Line"/>
            <p:cNvSpPr/>
            <p:nvPr/>
          </p:nvSpPr>
          <p:spPr>
            <a:xfrm flipV="1">
              <a:off x="647228" y="14759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06" name="Line"/>
            <p:cNvSpPr/>
            <p:nvPr/>
          </p:nvSpPr>
          <p:spPr>
            <a:xfrm flipV="1">
              <a:off x="1277995" y="1109460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07" name="Line"/>
            <p:cNvSpPr/>
            <p:nvPr/>
          </p:nvSpPr>
          <p:spPr>
            <a:xfrm flipV="1">
              <a:off x="1921461" y="7520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08" name="Line"/>
            <p:cNvSpPr/>
            <p:nvPr/>
          </p:nvSpPr>
          <p:spPr>
            <a:xfrm flipV="1">
              <a:off x="2495135" y="439678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09" name="Line"/>
            <p:cNvSpPr/>
            <p:nvPr/>
          </p:nvSpPr>
          <p:spPr>
            <a:xfrm flipV="1">
              <a:off x="3100501" y="56846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911" name="Oval"/>
          <p:cNvSpPr/>
          <p:nvPr/>
        </p:nvSpPr>
        <p:spPr>
          <a:xfrm rot="20520000">
            <a:off x="8098766" y="41778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12" name="W"/>
          <p:cNvSpPr/>
          <p:nvPr/>
        </p:nvSpPr>
        <p:spPr>
          <a:xfrm>
            <a:off x="2567595" y="3310466"/>
            <a:ext cx="5811248" cy="1270001"/>
          </a:xfrm>
          <a:prstGeom prst="rightArrow">
            <a:avLst>
              <a:gd name="adj1" fmla="val 64885"/>
              <a:gd name="adj2" fmla="val 64000"/>
            </a:avLst>
          </a:prstGeom>
          <a:solidFill>
            <a:srgbClr val="DCDEE0">
              <a:alpha val="63873"/>
            </a:srgbClr>
          </a:solidFill>
          <a:ln w="25400">
            <a:solidFill>
              <a:srgbClr val="000000">
                <a:alpha val="63873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</a:t>
            </a:r>
          </a:p>
        </p:txBody>
      </p:sp>
      <p:sp>
        <p:nvSpPr>
          <p:cNvPr id="2913" name="Oval"/>
          <p:cNvSpPr/>
          <p:nvPr/>
        </p:nvSpPr>
        <p:spPr>
          <a:xfrm rot="20520000">
            <a:off x="8733766" y="3864593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916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  <p:grpSp>
        <p:nvGrpSpPr>
          <p:cNvPr id="2932" name="Group"/>
          <p:cNvGrpSpPr/>
          <p:nvPr/>
        </p:nvGrpSpPr>
        <p:grpSpPr>
          <a:xfrm>
            <a:off x="501583" y="1367612"/>
            <a:ext cx="4307476" cy="7424775"/>
            <a:chOff x="0" y="0"/>
            <a:chExt cx="4307474" cy="7424774"/>
          </a:xfrm>
        </p:grpSpPr>
        <p:sp>
          <p:nvSpPr>
            <p:cNvPr id="2917" name="Line"/>
            <p:cNvSpPr/>
            <p:nvPr/>
          </p:nvSpPr>
          <p:spPr>
            <a:xfrm flipV="1">
              <a:off x="1724" y="49414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18" name="Line"/>
            <p:cNvSpPr/>
            <p:nvPr/>
          </p:nvSpPr>
          <p:spPr>
            <a:xfrm flipV="1">
              <a:off x="-1" y="2462313"/>
              <a:ext cx="2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19" name="Line"/>
            <p:cNvSpPr/>
            <p:nvPr/>
          </p:nvSpPr>
          <p:spPr>
            <a:xfrm flipV="1">
              <a:off x="1724" y="4187931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20" name="Line"/>
            <p:cNvSpPr/>
            <p:nvPr/>
          </p:nvSpPr>
          <p:spPr>
            <a:xfrm flipV="1">
              <a:off x="1724" y="33327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21" name="Line"/>
            <p:cNvSpPr/>
            <p:nvPr/>
          </p:nvSpPr>
          <p:spPr>
            <a:xfrm flipV="1">
              <a:off x="1724" y="25792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22" name="Line"/>
            <p:cNvSpPr/>
            <p:nvPr/>
          </p:nvSpPr>
          <p:spPr>
            <a:xfrm flipV="1">
              <a:off x="1724" y="1825730"/>
              <a:ext cx="4297618" cy="24812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23" name="Line"/>
            <p:cNvSpPr/>
            <p:nvPr/>
          </p:nvSpPr>
          <p:spPr>
            <a:xfrm flipV="1">
              <a:off x="1724" y="9705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24" name="Line"/>
            <p:cNvSpPr/>
            <p:nvPr/>
          </p:nvSpPr>
          <p:spPr>
            <a:xfrm flipV="1">
              <a:off x="1724" y="7492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25" name="Line"/>
            <p:cNvSpPr/>
            <p:nvPr/>
          </p:nvSpPr>
          <p:spPr>
            <a:xfrm flipV="1">
              <a:off x="630766" y="21175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26" name="Line"/>
            <p:cNvSpPr/>
            <p:nvPr/>
          </p:nvSpPr>
          <p:spPr>
            <a:xfrm flipV="1">
              <a:off x="1261533" y="1751113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27" name="Line"/>
            <p:cNvSpPr/>
            <p:nvPr/>
          </p:nvSpPr>
          <p:spPr>
            <a:xfrm flipV="1">
              <a:off x="1905000" y="13936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28" name="Line"/>
            <p:cNvSpPr/>
            <p:nvPr/>
          </p:nvSpPr>
          <p:spPr>
            <a:xfrm flipV="1">
              <a:off x="2478673" y="10813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29" name="Line"/>
            <p:cNvSpPr/>
            <p:nvPr/>
          </p:nvSpPr>
          <p:spPr>
            <a:xfrm flipV="1">
              <a:off x="3084040" y="698499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30" name="Line"/>
            <p:cNvSpPr/>
            <p:nvPr/>
          </p:nvSpPr>
          <p:spPr>
            <a:xfrm flipV="1">
              <a:off x="3676707" y="3574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31" name="Line"/>
            <p:cNvSpPr/>
            <p:nvPr/>
          </p:nvSpPr>
          <p:spPr>
            <a:xfrm flipV="1">
              <a:off x="4307474" y="-1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949" name="Group"/>
          <p:cNvGrpSpPr/>
          <p:nvPr/>
        </p:nvGrpSpPr>
        <p:grpSpPr>
          <a:xfrm>
            <a:off x="1540565" y="2099823"/>
            <a:ext cx="2229512" cy="3691288"/>
            <a:chOff x="-138788" y="-138788"/>
            <a:chExt cx="2229510" cy="3691287"/>
          </a:xfrm>
        </p:grpSpPr>
        <p:pic>
          <p:nvPicPr>
            <p:cNvPr id="2933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461874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35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217600" y="2169376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37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274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39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9739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41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235761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43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564573" y="1846935"/>
              <a:ext cx="2457101" cy="203201"/>
            </a:xfrm>
            <a:prstGeom prst="rect">
              <a:avLst/>
            </a:prstGeom>
            <a:effectLst/>
          </p:spPr>
        </p:pic>
        <p:pic>
          <p:nvPicPr>
            <p:cNvPr id="2945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7202" y="147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47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07602" y="1068002"/>
              <a:ext cx="2457100" cy="203201"/>
            </a:xfrm>
            <a:prstGeom prst="rect">
              <a:avLst/>
            </a:prstGeom>
            <a:effectLst/>
          </p:spPr>
        </p:pic>
      </p:grpSp>
      <p:grpSp>
        <p:nvGrpSpPr>
          <p:cNvPr id="2961" name="Group"/>
          <p:cNvGrpSpPr/>
          <p:nvPr/>
        </p:nvGrpSpPr>
        <p:grpSpPr>
          <a:xfrm>
            <a:off x="8028922" y="2433970"/>
            <a:ext cx="3122000" cy="4885660"/>
            <a:chOff x="0" y="0"/>
            <a:chExt cx="3121999" cy="4885659"/>
          </a:xfrm>
        </p:grpSpPr>
        <p:sp>
          <p:nvSpPr>
            <p:cNvPr id="2950" name="Line"/>
            <p:cNvSpPr/>
            <p:nvPr/>
          </p:nvSpPr>
          <p:spPr>
            <a:xfrm flipV="1">
              <a:off x="18186" y="3123339"/>
              <a:ext cx="3085628" cy="17602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51" name="Line"/>
            <p:cNvSpPr/>
            <p:nvPr/>
          </p:nvSpPr>
          <p:spPr>
            <a:xfrm flipV="1">
              <a:off x="16461" y="1820660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52" name="Line"/>
            <p:cNvSpPr/>
            <p:nvPr/>
          </p:nvSpPr>
          <p:spPr>
            <a:xfrm flipV="1">
              <a:off x="4685" y="2309981"/>
              <a:ext cx="3112630" cy="17970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53" name="Line"/>
            <p:cNvSpPr/>
            <p:nvPr/>
          </p:nvSpPr>
          <p:spPr>
            <a:xfrm flipV="1">
              <a:off x="35001" y="1542630"/>
              <a:ext cx="3051998" cy="1762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54" name="Line"/>
            <p:cNvSpPr/>
            <p:nvPr/>
          </p:nvSpPr>
          <p:spPr>
            <a:xfrm flipV="1">
              <a:off x="-1" y="688103"/>
              <a:ext cx="3122001" cy="18024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55" name="Line"/>
            <p:cNvSpPr/>
            <p:nvPr/>
          </p:nvSpPr>
          <p:spPr>
            <a:xfrm flipV="1">
              <a:off x="18186" y="-1"/>
              <a:ext cx="3085628" cy="17678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56" name="Line"/>
            <p:cNvSpPr/>
            <p:nvPr/>
          </p:nvSpPr>
          <p:spPr>
            <a:xfrm flipV="1">
              <a:off x="647228" y="14759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57" name="Line"/>
            <p:cNvSpPr/>
            <p:nvPr/>
          </p:nvSpPr>
          <p:spPr>
            <a:xfrm flipV="1">
              <a:off x="1277995" y="1109460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58" name="Line"/>
            <p:cNvSpPr/>
            <p:nvPr/>
          </p:nvSpPr>
          <p:spPr>
            <a:xfrm flipV="1">
              <a:off x="1921461" y="7520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59" name="Line"/>
            <p:cNvSpPr/>
            <p:nvPr/>
          </p:nvSpPr>
          <p:spPr>
            <a:xfrm flipV="1">
              <a:off x="2495135" y="439678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60" name="Line"/>
            <p:cNvSpPr/>
            <p:nvPr/>
          </p:nvSpPr>
          <p:spPr>
            <a:xfrm flipV="1">
              <a:off x="3100501" y="56846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2962" name="Oval"/>
          <p:cNvSpPr/>
          <p:nvPr/>
        </p:nvSpPr>
        <p:spPr>
          <a:xfrm rot="20520000">
            <a:off x="8098766" y="41778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3" name="W"/>
          <p:cNvSpPr/>
          <p:nvPr/>
        </p:nvSpPr>
        <p:spPr>
          <a:xfrm>
            <a:off x="3346529" y="2870200"/>
            <a:ext cx="5811247" cy="1270001"/>
          </a:xfrm>
          <a:prstGeom prst="rightArrow">
            <a:avLst>
              <a:gd name="adj1" fmla="val 64885"/>
              <a:gd name="adj2" fmla="val 64000"/>
            </a:avLst>
          </a:prstGeom>
          <a:solidFill>
            <a:srgbClr val="DCDEE0">
              <a:alpha val="63873"/>
            </a:srgbClr>
          </a:solidFill>
          <a:ln w="25400">
            <a:solidFill>
              <a:srgbClr val="000000">
                <a:alpha val="63873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</a:t>
            </a:r>
          </a:p>
        </p:txBody>
      </p:sp>
      <p:sp>
        <p:nvSpPr>
          <p:cNvPr id="2964" name="Oval"/>
          <p:cNvSpPr/>
          <p:nvPr/>
        </p:nvSpPr>
        <p:spPr>
          <a:xfrm rot="20520000">
            <a:off x="8733766" y="3864593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5" name="Oval"/>
          <p:cNvSpPr/>
          <p:nvPr/>
        </p:nvSpPr>
        <p:spPr>
          <a:xfrm rot="20520000">
            <a:off x="9368766" y="34920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02" name="Text"/>
          <p:cNvSpPr txBox="1"/>
          <p:nvPr/>
        </p:nvSpPr>
        <p:spPr>
          <a:xfrm>
            <a:off x="6397586" y="4622799"/>
            <a:ext cx="2096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 u="sng">
                <a:latin typeface="Helvetica Light"/>
                <a:ea typeface="Helvetica Light"/>
                <a:cs typeface="Helvetica Light"/>
                <a:sym typeface="Helvetica Light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  <p:sp>
        <p:nvSpPr>
          <p:cNvPr id="2203" name="Text"/>
          <p:cNvSpPr txBox="1"/>
          <p:nvPr/>
        </p:nvSpPr>
        <p:spPr>
          <a:xfrm>
            <a:off x="6508699" y="4679950"/>
            <a:ext cx="2414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u="sng">
                <a:latin typeface="Helvetica Light"/>
                <a:ea typeface="Helvetica Light"/>
                <a:cs typeface="Helvetica Light"/>
                <a:sym typeface="Helvetica Light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 </a:t>
            </a:r>
          </a:p>
        </p:txBody>
      </p:sp>
      <p:sp>
        <p:nvSpPr>
          <p:cNvPr id="2204" name="Overall architecture of CNN"/>
          <p:cNvSpPr txBox="1"/>
          <p:nvPr/>
        </p:nvSpPr>
        <p:spPr>
          <a:xfrm>
            <a:off x="3633241" y="539750"/>
            <a:ext cx="57383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Overall architecture of CNN</a:t>
            </a:r>
          </a:p>
        </p:txBody>
      </p:sp>
      <p:sp>
        <p:nvSpPr>
          <p:cNvPr id="2205" name="https://world4jason.gitbooks.io/research-log/content/deepLearning/CNN/Model%20&amp;%20ImgNet/lenet.html"/>
          <p:cNvSpPr txBox="1"/>
          <p:nvPr/>
        </p:nvSpPr>
        <p:spPr>
          <a:xfrm>
            <a:off x="376681" y="8254999"/>
            <a:ext cx="1225143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https://world4jason.gitbooks.io/research-log/content/deepLearning/CNN/Model%20&amp;%20ImgNet/lenet.html</a:t>
            </a:r>
          </a:p>
        </p:txBody>
      </p:sp>
      <p:pic>
        <p:nvPicPr>
          <p:cNvPr id="2206" name="lenet.png" descr="len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019859"/>
            <a:ext cx="13004801" cy="4488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968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  <p:grpSp>
        <p:nvGrpSpPr>
          <p:cNvPr id="2984" name="Group"/>
          <p:cNvGrpSpPr/>
          <p:nvPr/>
        </p:nvGrpSpPr>
        <p:grpSpPr>
          <a:xfrm>
            <a:off x="501583" y="1367612"/>
            <a:ext cx="4307476" cy="7424775"/>
            <a:chOff x="0" y="0"/>
            <a:chExt cx="4307474" cy="7424774"/>
          </a:xfrm>
        </p:grpSpPr>
        <p:sp>
          <p:nvSpPr>
            <p:cNvPr id="2969" name="Line"/>
            <p:cNvSpPr/>
            <p:nvPr/>
          </p:nvSpPr>
          <p:spPr>
            <a:xfrm flipV="1">
              <a:off x="1724" y="49414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70" name="Line"/>
            <p:cNvSpPr/>
            <p:nvPr/>
          </p:nvSpPr>
          <p:spPr>
            <a:xfrm flipV="1">
              <a:off x="-1" y="2462313"/>
              <a:ext cx="2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71" name="Line"/>
            <p:cNvSpPr/>
            <p:nvPr/>
          </p:nvSpPr>
          <p:spPr>
            <a:xfrm flipV="1">
              <a:off x="1724" y="4187931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72" name="Line"/>
            <p:cNvSpPr/>
            <p:nvPr/>
          </p:nvSpPr>
          <p:spPr>
            <a:xfrm flipV="1">
              <a:off x="1724" y="33327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73" name="Line"/>
            <p:cNvSpPr/>
            <p:nvPr/>
          </p:nvSpPr>
          <p:spPr>
            <a:xfrm flipV="1">
              <a:off x="1724" y="25792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74" name="Line"/>
            <p:cNvSpPr/>
            <p:nvPr/>
          </p:nvSpPr>
          <p:spPr>
            <a:xfrm flipV="1">
              <a:off x="1724" y="1825730"/>
              <a:ext cx="4297618" cy="24812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75" name="Line"/>
            <p:cNvSpPr/>
            <p:nvPr/>
          </p:nvSpPr>
          <p:spPr>
            <a:xfrm flipV="1">
              <a:off x="1724" y="9705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76" name="Line"/>
            <p:cNvSpPr/>
            <p:nvPr/>
          </p:nvSpPr>
          <p:spPr>
            <a:xfrm flipV="1">
              <a:off x="1724" y="7492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77" name="Line"/>
            <p:cNvSpPr/>
            <p:nvPr/>
          </p:nvSpPr>
          <p:spPr>
            <a:xfrm flipV="1">
              <a:off x="630766" y="21175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78" name="Line"/>
            <p:cNvSpPr/>
            <p:nvPr/>
          </p:nvSpPr>
          <p:spPr>
            <a:xfrm flipV="1">
              <a:off x="1261533" y="1751113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79" name="Line"/>
            <p:cNvSpPr/>
            <p:nvPr/>
          </p:nvSpPr>
          <p:spPr>
            <a:xfrm flipV="1">
              <a:off x="1905000" y="13936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80" name="Line"/>
            <p:cNvSpPr/>
            <p:nvPr/>
          </p:nvSpPr>
          <p:spPr>
            <a:xfrm flipV="1">
              <a:off x="2478673" y="10813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81" name="Line"/>
            <p:cNvSpPr/>
            <p:nvPr/>
          </p:nvSpPr>
          <p:spPr>
            <a:xfrm flipV="1">
              <a:off x="3084040" y="698499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82" name="Line"/>
            <p:cNvSpPr/>
            <p:nvPr/>
          </p:nvSpPr>
          <p:spPr>
            <a:xfrm flipV="1">
              <a:off x="3676707" y="3574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983" name="Line"/>
            <p:cNvSpPr/>
            <p:nvPr/>
          </p:nvSpPr>
          <p:spPr>
            <a:xfrm flipV="1">
              <a:off x="4307474" y="-1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3001" name="Group"/>
          <p:cNvGrpSpPr/>
          <p:nvPr/>
        </p:nvGrpSpPr>
        <p:grpSpPr>
          <a:xfrm>
            <a:off x="2200965" y="1659556"/>
            <a:ext cx="2229512" cy="3691288"/>
            <a:chOff x="-138788" y="-138788"/>
            <a:chExt cx="2229510" cy="3691287"/>
          </a:xfrm>
        </p:grpSpPr>
        <p:pic>
          <p:nvPicPr>
            <p:cNvPr id="2985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461874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87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217600" y="2169376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89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274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91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9739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93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235761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95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564573" y="1846935"/>
              <a:ext cx="2457101" cy="203201"/>
            </a:xfrm>
            <a:prstGeom prst="rect">
              <a:avLst/>
            </a:prstGeom>
            <a:effectLst/>
          </p:spPr>
        </p:pic>
        <p:pic>
          <p:nvPicPr>
            <p:cNvPr id="2997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7202" y="147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2999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07602" y="1068002"/>
              <a:ext cx="2457100" cy="203201"/>
            </a:xfrm>
            <a:prstGeom prst="rect">
              <a:avLst/>
            </a:prstGeom>
            <a:effectLst/>
          </p:spPr>
        </p:pic>
      </p:grpSp>
      <p:grpSp>
        <p:nvGrpSpPr>
          <p:cNvPr id="3013" name="Group"/>
          <p:cNvGrpSpPr/>
          <p:nvPr/>
        </p:nvGrpSpPr>
        <p:grpSpPr>
          <a:xfrm>
            <a:off x="8028922" y="2433970"/>
            <a:ext cx="3122000" cy="4885660"/>
            <a:chOff x="0" y="0"/>
            <a:chExt cx="3121999" cy="4885659"/>
          </a:xfrm>
        </p:grpSpPr>
        <p:sp>
          <p:nvSpPr>
            <p:cNvPr id="3002" name="Line"/>
            <p:cNvSpPr/>
            <p:nvPr/>
          </p:nvSpPr>
          <p:spPr>
            <a:xfrm flipV="1">
              <a:off x="18186" y="3123339"/>
              <a:ext cx="3085628" cy="17602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03" name="Line"/>
            <p:cNvSpPr/>
            <p:nvPr/>
          </p:nvSpPr>
          <p:spPr>
            <a:xfrm flipV="1">
              <a:off x="16461" y="1820660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04" name="Line"/>
            <p:cNvSpPr/>
            <p:nvPr/>
          </p:nvSpPr>
          <p:spPr>
            <a:xfrm flipV="1">
              <a:off x="4685" y="2309981"/>
              <a:ext cx="3112630" cy="17970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05" name="Line"/>
            <p:cNvSpPr/>
            <p:nvPr/>
          </p:nvSpPr>
          <p:spPr>
            <a:xfrm flipV="1">
              <a:off x="35001" y="1542630"/>
              <a:ext cx="3051998" cy="1762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06" name="Line"/>
            <p:cNvSpPr/>
            <p:nvPr/>
          </p:nvSpPr>
          <p:spPr>
            <a:xfrm flipV="1">
              <a:off x="-1" y="688103"/>
              <a:ext cx="3122001" cy="18024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07" name="Line"/>
            <p:cNvSpPr/>
            <p:nvPr/>
          </p:nvSpPr>
          <p:spPr>
            <a:xfrm flipV="1">
              <a:off x="18186" y="-1"/>
              <a:ext cx="3085628" cy="17678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08" name="Line"/>
            <p:cNvSpPr/>
            <p:nvPr/>
          </p:nvSpPr>
          <p:spPr>
            <a:xfrm flipV="1">
              <a:off x="647228" y="14759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09" name="Line"/>
            <p:cNvSpPr/>
            <p:nvPr/>
          </p:nvSpPr>
          <p:spPr>
            <a:xfrm flipV="1">
              <a:off x="1277995" y="1109460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10" name="Line"/>
            <p:cNvSpPr/>
            <p:nvPr/>
          </p:nvSpPr>
          <p:spPr>
            <a:xfrm flipV="1">
              <a:off x="1921461" y="7520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11" name="Line"/>
            <p:cNvSpPr/>
            <p:nvPr/>
          </p:nvSpPr>
          <p:spPr>
            <a:xfrm flipV="1">
              <a:off x="2495135" y="439678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12" name="Line"/>
            <p:cNvSpPr/>
            <p:nvPr/>
          </p:nvSpPr>
          <p:spPr>
            <a:xfrm flipV="1">
              <a:off x="3100501" y="56846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3014" name="Oval"/>
          <p:cNvSpPr/>
          <p:nvPr/>
        </p:nvSpPr>
        <p:spPr>
          <a:xfrm rot="20520000">
            <a:off x="8098766" y="41778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5" name="W"/>
          <p:cNvSpPr/>
          <p:nvPr/>
        </p:nvSpPr>
        <p:spPr>
          <a:xfrm>
            <a:off x="4125462" y="2480733"/>
            <a:ext cx="5811248" cy="1270001"/>
          </a:xfrm>
          <a:prstGeom prst="rightArrow">
            <a:avLst>
              <a:gd name="adj1" fmla="val 64885"/>
              <a:gd name="adj2" fmla="val 64000"/>
            </a:avLst>
          </a:prstGeom>
          <a:solidFill>
            <a:srgbClr val="DCDEE0">
              <a:alpha val="63873"/>
            </a:srgbClr>
          </a:solidFill>
          <a:ln w="25400">
            <a:solidFill>
              <a:srgbClr val="000000">
                <a:alpha val="63873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</a:t>
            </a:r>
          </a:p>
        </p:txBody>
      </p:sp>
      <p:sp>
        <p:nvSpPr>
          <p:cNvPr id="3016" name="Oval"/>
          <p:cNvSpPr/>
          <p:nvPr/>
        </p:nvSpPr>
        <p:spPr>
          <a:xfrm rot="20520000">
            <a:off x="8733766" y="3864593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7" name="Oval"/>
          <p:cNvSpPr/>
          <p:nvPr/>
        </p:nvSpPr>
        <p:spPr>
          <a:xfrm rot="20520000">
            <a:off x="9368766" y="34920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8" name="Oval"/>
          <p:cNvSpPr/>
          <p:nvPr/>
        </p:nvSpPr>
        <p:spPr>
          <a:xfrm rot="20520000">
            <a:off x="10003766" y="3153392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3021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  <p:grpSp>
        <p:nvGrpSpPr>
          <p:cNvPr id="3037" name="Group"/>
          <p:cNvGrpSpPr/>
          <p:nvPr/>
        </p:nvGrpSpPr>
        <p:grpSpPr>
          <a:xfrm>
            <a:off x="501583" y="1367612"/>
            <a:ext cx="4307476" cy="7424775"/>
            <a:chOff x="0" y="0"/>
            <a:chExt cx="4307474" cy="7424774"/>
          </a:xfrm>
        </p:grpSpPr>
        <p:sp>
          <p:nvSpPr>
            <p:cNvPr id="3022" name="Line"/>
            <p:cNvSpPr/>
            <p:nvPr/>
          </p:nvSpPr>
          <p:spPr>
            <a:xfrm flipV="1">
              <a:off x="1724" y="49414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23" name="Line"/>
            <p:cNvSpPr/>
            <p:nvPr/>
          </p:nvSpPr>
          <p:spPr>
            <a:xfrm flipV="1">
              <a:off x="-1" y="2462313"/>
              <a:ext cx="2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24" name="Line"/>
            <p:cNvSpPr/>
            <p:nvPr/>
          </p:nvSpPr>
          <p:spPr>
            <a:xfrm flipV="1">
              <a:off x="1724" y="4187931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25" name="Line"/>
            <p:cNvSpPr/>
            <p:nvPr/>
          </p:nvSpPr>
          <p:spPr>
            <a:xfrm flipV="1">
              <a:off x="1724" y="33327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26" name="Line"/>
            <p:cNvSpPr/>
            <p:nvPr/>
          </p:nvSpPr>
          <p:spPr>
            <a:xfrm flipV="1">
              <a:off x="1724" y="25792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27" name="Line"/>
            <p:cNvSpPr/>
            <p:nvPr/>
          </p:nvSpPr>
          <p:spPr>
            <a:xfrm flipV="1">
              <a:off x="1724" y="1825730"/>
              <a:ext cx="4297618" cy="24812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28" name="Line"/>
            <p:cNvSpPr/>
            <p:nvPr/>
          </p:nvSpPr>
          <p:spPr>
            <a:xfrm flipV="1">
              <a:off x="1724" y="9705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29" name="Line"/>
            <p:cNvSpPr/>
            <p:nvPr/>
          </p:nvSpPr>
          <p:spPr>
            <a:xfrm flipV="1">
              <a:off x="1724" y="7492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30" name="Line"/>
            <p:cNvSpPr/>
            <p:nvPr/>
          </p:nvSpPr>
          <p:spPr>
            <a:xfrm flipV="1">
              <a:off x="630766" y="21175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31" name="Line"/>
            <p:cNvSpPr/>
            <p:nvPr/>
          </p:nvSpPr>
          <p:spPr>
            <a:xfrm flipV="1">
              <a:off x="1261533" y="1751113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32" name="Line"/>
            <p:cNvSpPr/>
            <p:nvPr/>
          </p:nvSpPr>
          <p:spPr>
            <a:xfrm flipV="1">
              <a:off x="1905000" y="13936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33" name="Line"/>
            <p:cNvSpPr/>
            <p:nvPr/>
          </p:nvSpPr>
          <p:spPr>
            <a:xfrm flipV="1">
              <a:off x="2478673" y="10813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34" name="Line"/>
            <p:cNvSpPr/>
            <p:nvPr/>
          </p:nvSpPr>
          <p:spPr>
            <a:xfrm flipV="1">
              <a:off x="3084040" y="698499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35" name="Line"/>
            <p:cNvSpPr/>
            <p:nvPr/>
          </p:nvSpPr>
          <p:spPr>
            <a:xfrm flipV="1">
              <a:off x="3676707" y="3574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36" name="Line"/>
            <p:cNvSpPr/>
            <p:nvPr/>
          </p:nvSpPr>
          <p:spPr>
            <a:xfrm flipV="1">
              <a:off x="4307474" y="-1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3054" name="Group"/>
          <p:cNvGrpSpPr/>
          <p:nvPr/>
        </p:nvGrpSpPr>
        <p:grpSpPr>
          <a:xfrm>
            <a:off x="2742832" y="1388623"/>
            <a:ext cx="2229511" cy="3691288"/>
            <a:chOff x="-138788" y="-138788"/>
            <a:chExt cx="2229510" cy="3691287"/>
          </a:xfrm>
        </p:grpSpPr>
        <p:pic>
          <p:nvPicPr>
            <p:cNvPr id="3038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461874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040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217600" y="2169376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042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274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044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9739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046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235761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048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564573" y="1846935"/>
              <a:ext cx="2457101" cy="203201"/>
            </a:xfrm>
            <a:prstGeom prst="rect">
              <a:avLst/>
            </a:prstGeom>
            <a:effectLst/>
          </p:spPr>
        </p:pic>
        <p:pic>
          <p:nvPicPr>
            <p:cNvPr id="3050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7202" y="147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052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07602" y="1068002"/>
              <a:ext cx="2457100" cy="203201"/>
            </a:xfrm>
            <a:prstGeom prst="rect">
              <a:avLst/>
            </a:prstGeom>
            <a:effectLst/>
          </p:spPr>
        </p:pic>
      </p:grpSp>
      <p:grpSp>
        <p:nvGrpSpPr>
          <p:cNvPr id="3066" name="Group"/>
          <p:cNvGrpSpPr/>
          <p:nvPr/>
        </p:nvGrpSpPr>
        <p:grpSpPr>
          <a:xfrm>
            <a:off x="8028922" y="2433970"/>
            <a:ext cx="3122000" cy="4885660"/>
            <a:chOff x="0" y="0"/>
            <a:chExt cx="3121999" cy="4885659"/>
          </a:xfrm>
        </p:grpSpPr>
        <p:sp>
          <p:nvSpPr>
            <p:cNvPr id="3055" name="Line"/>
            <p:cNvSpPr/>
            <p:nvPr/>
          </p:nvSpPr>
          <p:spPr>
            <a:xfrm flipV="1">
              <a:off x="18186" y="3123339"/>
              <a:ext cx="3085628" cy="17602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56" name="Line"/>
            <p:cNvSpPr/>
            <p:nvPr/>
          </p:nvSpPr>
          <p:spPr>
            <a:xfrm flipV="1">
              <a:off x="16461" y="1820660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57" name="Line"/>
            <p:cNvSpPr/>
            <p:nvPr/>
          </p:nvSpPr>
          <p:spPr>
            <a:xfrm flipV="1">
              <a:off x="4685" y="2309981"/>
              <a:ext cx="3112630" cy="17970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58" name="Line"/>
            <p:cNvSpPr/>
            <p:nvPr/>
          </p:nvSpPr>
          <p:spPr>
            <a:xfrm flipV="1">
              <a:off x="35001" y="1542630"/>
              <a:ext cx="3051998" cy="1762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59" name="Line"/>
            <p:cNvSpPr/>
            <p:nvPr/>
          </p:nvSpPr>
          <p:spPr>
            <a:xfrm flipV="1">
              <a:off x="-1" y="688103"/>
              <a:ext cx="3122001" cy="18024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60" name="Line"/>
            <p:cNvSpPr/>
            <p:nvPr/>
          </p:nvSpPr>
          <p:spPr>
            <a:xfrm flipV="1">
              <a:off x="18186" y="-1"/>
              <a:ext cx="3085628" cy="17678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61" name="Line"/>
            <p:cNvSpPr/>
            <p:nvPr/>
          </p:nvSpPr>
          <p:spPr>
            <a:xfrm flipV="1">
              <a:off x="647228" y="14759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62" name="Line"/>
            <p:cNvSpPr/>
            <p:nvPr/>
          </p:nvSpPr>
          <p:spPr>
            <a:xfrm flipV="1">
              <a:off x="1277995" y="1109460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63" name="Line"/>
            <p:cNvSpPr/>
            <p:nvPr/>
          </p:nvSpPr>
          <p:spPr>
            <a:xfrm flipV="1">
              <a:off x="1921461" y="7520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64" name="Line"/>
            <p:cNvSpPr/>
            <p:nvPr/>
          </p:nvSpPr>
          <p:spPr>
            <a:xfrm flipV="1">
              <a:off x="2495135" y="439678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65" name="Line"/>
            <p:cNvSpPr/>
            <p:nvPr/>
          </p:nvSpPr>
          <p:spPr>
            <a:xfrm flipV="1">
              <a:off x="3100501" y="56846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3067" name="Oval"/>
          <p:cNvSpPr/>
          <p:nvPr/>
        </p:nvSpPr>
        <p:spPr>
          <a:xfrm rot="20520000">
            <a:off x="8098766" y="41778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8" name="W"/>
          <p:cNvSpPr/>
          <p:nvPr/>
        </p:nvSpPr>
        <p:spPr>
          <a:xfrm>
            <a:off x="4836662" y="2209800"/>
            <a:ext cx="5811248" cy="1270001"/>
          </a:xfrm>
          <a:prstGeom prst="rightArrow">
            <a:avLst>
              <a:gd name="adj1" fmla="val 64885"/>
              <a:gd name="adj2" fmla="val 64000"/>
            </a:avLst>
          </a:prstGeom>
          <a:solidFill>
            <a:srgbClr val="DCDEE0">
              <a:alpha val="63873"/>
            </a:srgbClr>
          </a:solidFill>
          <a:ln w="25400">
            <a:solidFill>
              <a:srgbClr val="000000">
                <a:alpha val="63873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</a:t>
            </a:r>
          </a:p>
        </p:txBody>
      </p:sp>
      <p:sp>
        <p:nvSpPr>
          <p:cNvPr id="3069" name="Oval"/>
          <p:cNvSpPr/>
          <p:nvPr/>
        </p:nvSpPr>
        <p:spPr>
          <a:xfrm rot="20520000">
            <a:off x="8733766" y="3864593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0" name="Oval"/>
          <p:cNvSpPr/>
          <p:nvPr/>
        </p:nvSpPr>
        <p:spPr>
          <a:xfrm rot="20520000">
            <a:off x="9368766" y="34920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1" name="Oval"/>
          <p:cNvSpPr/>
          <p:nvPr/>
        </p:nvSpPr>
        <p:spPr>
          <a:xfrm rot="20520000">
            <a:off x="10003766" y="3153392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2" name="Oval"/>
          <p:cNvSpPr/>
          <p:nvPr/>
        </p:nvSpPr>
        <p:spPr>
          <a:xfrm rot="20520000">
            <a:off x="10638766" y="2763926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075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  <p:grpSp>
        <p:nvGrpSpPr>
          <p:cNvPr id="3091" name="Group"/>
          <p:cNvGrpSpPr/>
          <p:nvPr/>
        </p:nvGrpSpPr>
        <p:grpSpPr>
          <a:xfrm>
            <a:off x="501583" y="1367612"/>
            <a:ext cx="4307476" cy="7424775"/>
            <a:chOff x="0" y="0"/>
            <a:chExt cx="4307474" cy="7424774"/>
          </a:xfrm>
        </p:grpSpPr>
        <p:sp>
          <p:nvSpPr>
            <p:cNvPr id="3076" name="Line"/>
            <p:cNvSpPr/>
            <p:nvPr/>
          </p:nvSpPr>
          <p:spPr>
            <a:xfrm flipV="1">
              <a:off x="1724" y="49414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77" name="Line"/>
            <p:cNvSpPr/>
            <p:nvPr/>
          </p:nvSpPr>
          <p:spPr>
            <a:xfrm flipV="1">
              <a:off x="-1" y="2462313"/>
              <a:ext cx="2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78" name="Line"/>
            <p:cNvSpPr/>
            <p:nvPr/>
          </p:nvSpPr>
          <p:spPr>
            <a:xfrm flipV="1">
              <a:off x="1724" y="4187931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79" name="Line"/>
            <p:cNvSpPr/>
            <p:nvPr/>
          </p:nvSpPr>
          <p:spPr>
            <a:xfrm flipV="1">
              <a:off x="1724" y="33327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80" name="Line"/>
            <p:cNvSpPr/>
            <p:nvPr/>
          </p:nvSpPr>
          <p:spPr>
            <a:xfrm flipV="1">
              <a:off x="1724" y="25792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81" name="Line"/>
            <p:cNvSpPr/>
            <p:nvPr/>
          </p:nvSpPr>
          <p:spPr>
            <a:xfrm flipV="1">
              <a:off x="1724" y="1825730"/>
              <a:ext cx="4297618" cy="24812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82" name="Line"/>
            <p:cNvSpPr/>
            <p:nvPr/>
          </p:nvSpPr>
          <p:spPr>
            <a:xfrm flipV="1">
              <a:off x="1724" y="9705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83" name="Line"/>
            <p:cNvSpPr/>
            <p:nvPr/>
          </p:nvSpPr>
          <p:spPr>
            <a:xfrm flipV="1">
              <a:off x="1724" y="7492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84" name="Line"/>
            <p:cNvSpPr/>
            <p:nvPr/>
          </p:nvSpPr>
          <p:spPr>
            <a:xfrm flipV="1">
              <a:off x="630766" y="21175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85" name="Line"/>
            <p:cNvSpPr/>
            <p:nvPr/>
          </p:nvSpPr>
          <p:spPr>
            <a:xfrm flipV="1">
              <a:off x="1261533" y="1751113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86" name="Line"/>
            <p:cNvSpPr/>
            <p:nvPr/>
          </p:nvSpPr>
          <p:spPr>
            <a:xfrm flipV="1">
              <a:off x="1905000" y="13936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87" name="Line"/>
            <p:cNvSpPr/>
            <p:nvPr/>
          </p:nvSpPr>
          <p:spPr>
            <a:xfrm flipV="1">
              <a:off x="2478673" y="10813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88" name="Line"/>
            <p:cNvSpPr/>
            <p:nvPr/>
          </p:nvSpPr>
          <p:spPr>
            <a:xfrm flipV="1">
              <a:off x="3084040" y="698499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89" name="Line"/>
            <p:cNvSpPr/>
            <p:nvPr/>
          </p:nvSpPr>
          <p:spPr>
            <a:xfrm flipV="1">
              <a:off x="3676707" y="3574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090" name="Line"/>
            <p:cNvSpPr/>
            <p:nvPr/>
          </p:nvSpPr>
          <p:spPr>
            <a:xfrm flipV="1">
              <a:off x="4307474" y="-1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3108" name="Group"/>
          <p:cNvGrpSpPr/>
          <p:nvPr/>
        </p:nvGrpSpPr>
        <p:grpSpPr>
          <a:xfrm>
            <a:off x="406032" y="3640756"/>
            <a:ext cx="2229511" cy="3691288"/>
            <a:chOff x="-138788" y="-138788"/>
            <a:chExt cx="2229510" cy="3691287"/>
          </a:xfrm>
        </p:grpSpPr>
        <p:pic>
          <p:nvPicPr>
            <p:cNvPr id="3092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461874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094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217600" y="2169376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096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274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098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9739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100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235761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102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564573" y="1846935"/>
              <a:ext cx="2457101" cy="203201"/>
            </a:xfrm>
            <a:prstGeom prst="rect">
              <a:avLst/>
            </a:prstGeom>
            <a:effectLst/>
          </p:spPr>
        </p:pic>
        <p:pic>
          <p:nvPicPr>
            <p:cNvPr id="3104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7202" y="147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106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07602" y="1068002"/>
              <a:ext cx="2457100" cy="203201"/>
            </a:xfrm>
            <a:prstGeom prst="rect">
              <a:avLst/>
            </a:prstGeom>
            <a:effectLst/>
          </p:spPr>
        </p:pic>
      </p:grpSp>
      <p:grpSp>
        <p:nvGrpSpPr>
          <p:cNvPr id="3120" name="Group"/>
          <p:cNvGrpSpPr/>
          <p:nvPr/>
        </p:nvGrpSpPr>
        <p:grpSpPr>
          <a:xfrm>
            <a:off x="8028922" y="2433970"/>
            <a:ext cx="3122000" cy="4885660"/>
            <a:chOff x="0" y="0"/>
            <a:chExt cx="3121999" cy="4885659"/>
          </a:xfrm>
        </p:grpSpPr>
        <p:sp>
          <p:nvSpPr>
            <p:cNvPr id="3109" name="Line"/>
            <p:cNvSpPr/>
            <p:nvPr/>
          </p:nvSpPr>
          <p:spPr>
            <a:xfrm flipV="1">
              <a:off x="18186" y="3123339"/>
              <a:ext cx="3085628" cy="17602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10" name="Line"/>
            <p:cNvSpPr/>
            <p:nvPr/>
          </p:nvSpPr>
          <p:spPr>
            <a:xfrm flipV="1">
              <a:off x="16461" y="1820660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11" name="Line"/>
            <p:cNvSpPr/>
            <p:nvPr/>
          </p:nvSpPr>
          <p:spPr>
            <a:xfrm flipV="1">
              <a:off x="4685" y="2309981"/>
              <a:ext cx="3112630" cy="17970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12" name="Line"/>
            <p:cNvSpPr/>
            <p:nvPr/>
          </p:nvSpPr>
          <p:spPr>
            <a:xfrm flipV="1">
              <a:off x="35001" y="1542630"/>
              <a:ext cx="3051998" cy="1762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13" name="Line"/>
            <p:cNvSpPr/>
            <p:nvPr/>
          </p:nvSpPr>
          <p:spPr>
            <a:xfrm flipV="1">
              <a:off x="-1" y="688103"/>
              <a:ext cx="3122001" cy="18024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14" name="Line"/>
            <p:cNvSpPr/>
            <p:nvPr/>
          </p:nvSpPr>
          <p:spPr>
            <a:xfrm flipV="1">
              <a:off x="18186" y="-1"/>
              <a:ext cx="3085628" cy="17678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15" name="Line"/>
            <p:cNvSpPr/>
            <p:nvPr/>
          </p:nvSpPr>
          <p:spPr>
            <a:xfrm flipV="1">
              <a:off x="647228" y="14759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16" name="Line"/>
            <p:cNvSpPr/>
            <p:nvPr/>
          </p:nvSpPr>
          <p:spPr>
            <a:xfrm flipV="1">
              <a:off x="1277995" y="1109460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17" name="Line"/>
            <p:cNvSpPr/>
            <p:nvPr/>
          </p:nvSpPr>
          <p:spPr>
            <a:xfrm flipV="1">
              <a:off x="1921461" y="7520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18" name="Line"/>
            <p:cNvSpPr/>
            <p:nvPr/>
          </p:nvSpPr>
          <p:spPr>
            <a:xfrm flipV="1">
              <a:off x="2495135" y="439678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19" name="Line"/>
            <p:cNvSpPr/>
            <p:nvPr/>
          </p:nvSpPr>
          <p:spPr>
            <a:xfrm flipV="1">
              <a:off x="3100501" y="56846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3121" name="Oval"/>
          <p:cNvSpPr/>
          <p:nvPr/>
        </p:nvSpPr>
        <p:spPr>
          <a:xfrm rot="20520000">
            <a:off x="8098766" y="41778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2" name="W"/>
          <p:cNvSpPr/>
          <p:nvPr/>
        </p:nvSpPr>
        <p:spPr>
          <a:xfrm>
            <a:off x="1907196" y="4851400"/>
            <a:ext cx="5811247" cy="1270000"/>
          </a:xfrm>
          <a:prstGeom prst="rightArrow">
            <a:avLst>
              <a:gd name="adj1" fmla="val 64885"/>
              <a:gd name="adj2" fmla="val 64000"/>
            </a:avLst>
          </a:prstGeom>
          <a:solidFill>
            <a:srgbClr val="DCDEE0">
              <a:alpha val="63873"/>
            </a:srgbClr>
          </a:solidFill>
          <a:ln w="25400">
            <a:solidFill>
              <a:srgbClr val="000000">
                <a:alpha val="63873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</a:t>
            </a:r>
          </a:p>
        </p:txBody>
      </p:sp>
      <p:sp>
        <p:nvSpPr>
          <p:cNvPr id="3123" name="Oval"/>
          <p:cNvSpPr/>
          <p:nvPr/>
        </p:nvSpPr>
        <p:spPr>
          <a:xfrm rot="20520000">
            <a:off x="8733766" y="3864593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4" name="Oval"/>
          <p:cNvSpPr/>
          <p:nvPr/>
        </p:nvSpPr>
        <p:spPr>
          <a:xfrm rot="20520000">
            <a:off x="9368766" y="34920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5" name="Oval"/>
          <p:cNvSpPr/>
          <p:nvPr/>
        </p:nvSpPr>
        <p:spPr>
          <a:xfrm rot="20520000">
            <a:off x="10003766" y="3153392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6" name="Oval"/>
          <p:cNvSpPr/>
          <p:nvPr/>
        </p:nvSpPr>
        <p:spPr>
          <a:xfrm rot="20520000">
            <a:off x="10638766" y="2763926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27" name="Oval"/>
          <p:cNvSpPr/>
          <p:nvPr/>
        </p:nvSpPr>
        <p:spPr>
          <a:xfrm rot="20520000">
            <a:off x="8098766" y="486494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130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  <p:grpSp>
        <p:nvGrpSpPr>
          <p:cNvPr id="3146" name="Group"/>
          <p:cNvGrpSpPr/>
          <p:nvPr/>
        </p:nvGrpSpPr>
        <p:grpSpPr>
          <a:xfrm>
            <a:off x="501583" y="1367612"/>
            <a:ext cx="4307476" cy="7424775"/>
            <a:chOff x="0" y="0"/>
            <a:chExt cx="4307474" cy="7424774"/>
          </a:xfrm>
        </p:grpSpPr>
        <p:sp>
          <p:nvSpPr>
            <p:cNvPr id="3131" name="Line"/>
            <p:cNvSpPr/>
            <p:nvPr/>
          </p:nvSpPr>
          <p:spPr>
            <a:xfrm flipV="1">
              <a:off x="1724" y="49414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32" name="Line"/>
            <p:cNvSpPr/>
            <p:nvPr/>
          </p:nvSpPr>
          <p:spPr>
            <a:xfrm flipV="1">
              <a:off x="-1" y="2462313"/>
              <a:ext cx="2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33" name="Line"/>
            <p:cNvSpPr/>
            <p:nvPr/>
          </p:nvSpPr>
          <p:spPr>
            <a:xfrm flipV="1">
              <a:off x="1724" y="4187931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34" name="Line"/>
            <p:cNvSpPr/>
            <p:nvPr/>
          </p:nvSpPr>
          <p:spPr>
            <a:xfrm flipV="1">
              <a:off x="1724" y="33327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35" name="Line"/>
            <p:cNvSpPr/>
            <p:nvPr/>
          </p:nvSpPr>
          <p:spPr>
            <a:xfrm flipV="1">
              <a:off x="1724" y="25792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36" name="Line"/>
            <p:cNvSpPr/>
            <p:nvPr/>
          </p:nvSpPr>
          <p:spPr>
            <a:xfrm flipV="1">
              <a:off x="1724" y="1825730"/>
              <a:ext cx="4297618" cy="24812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37" name="Line"/>
            <p:cNvSpPr/>
            <p:nvPr/>
          </p:nvSpPr>
          <p:spPr>
            <a:xfrm flipV="1">
              <a:off x="1724" y="9705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38" name="Line"/>
            <p:cNvSpPr/>
            <p:nvPr/>
          </p:nvSpPr>
          <p:spPr>
            <a:xfrm flipV="1">
              <a:off x="1724" y="7492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39" name="Line"/>
            <p:cNvSpPr/>
            <p:nvPr/>
          </p:nvSpPr>
          <p:spPr>
            <a:xfrm flipV="1">
              <a:off x="630766" y="21175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40" name="Line"/>
            <p:cNvSpPr/>
            <p:nvPr/>
          </p:nvSpPr>
          <p:spPr>
            <a:xfrm flipV="1">
              <a:off x="1261533" y="1751113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41" name="Line"/>
            <p:cNvSpPr/>
            <p:nvPr/>
          </p:nvSpPr>
          <p:spPr>
            <a:xfrm flipV="1">
              <a:off x="1905000" y="13936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42" name="Line"/>
            <p:cNvSpPr/>
            <p:nvPr/>
          </p:nvSpPr>
          <p:spPr>
            <a:xfrm flipV="1">
              <a:off x="2478673" y="10813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43" name="Line"/>
            <p:cNvSpPr/>
            <p:nvPr/>
          </p:nvSpPr>
          <p:spPr>
            <a:xfrm flipV="1">
              <a:off x="3084040" y="698499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44" name="Line"/>
            <p:cNvSpPr/>
            <p:nvPr/>
          </p:nvSpPr>
          <p:spPr>
            <a:xfrm flipV="1">
              <a:off x="3676707" y="3574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45" name="Line"/>
            <p:cNvSpPr/>
            <p:nvPr/>
          </p:nvSpPr>
          <p:spPr>
            <a:xfrm flipV="1">
              <a:off x="4307474" y="-1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3163" name="Group"/>
          <p:cNvGrpSpPr/>
          <p:nvPr/>
        </p:nvGrpSpPr>
        <p:grpSpPr>
          <a:xfrm>
            <a:off x="1049499" y="3234355"/>
            <a:ext cx="2229511" cy="3691289"/>
            <a:chOff x="-138788" y="-138788"/>
            <a:chExt cx="2229510" cy="3691287"/>
          </a:xfrm>
        </p:grpSpPr>
        <p:pic>
          <p:nvPicPr>
            <p:cNvPr id="3147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461874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149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217600" y="2169376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151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274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153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9739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155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235761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157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564573" y="1846935"/>
              <a:ext cx="2457101" cy="203201"/>
            </a:xfrm>
            <a:prstGeom prst="rect">
              <a:avLst/>
            </a:prstGeom>
            <a:effectLst/>
          </p:spPr>
        </p:pic>
        <p:pic>
          <p:nvPicPr>
            <p:cNvPr id="3159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7202" y="147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161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07602" y="1068002"/>
              <a:ext cx="2457100" cy="203201"/>
            </a:xfrm>
            <a:prstGeom prst="rect">
              <a:avLst/>
            </a:prstGeom>
            <a:effectLst/>
          </p:spPr>
        </p:pic>
      </p:grpSp>
      <p:grpSp>
        <p:nvGrpSpPr>
          <p:cNvPr id="3175" name="Group"/>
          <p:cNvGrpSpPr/>
          <p:nvPr/>
        </p:nvGrpSpPr>
        <p:grpSpPr>
          <a:xfrm>
            <a:off x="8028922" y="2433970"/>
            <a:ext cx="3122000" cy="4885660"/>
            <a:chOff x="0" y="0"/>
            <a:chExt cx="3121999" cy="4885659"/>
          </a:xfrm>
        </p:grpSpPr>
        <p:sp>
          <p:nvSpPr>
            <p:cNvPr id="3164" name="Line"/>
            <p:cNvSpPr/>
            <p:nvPr/>
          </p:nvSpPr>
          <p:spPr>
            <a:xfrm flipV="1">
              <a:off x="18186" y="3123339"/>
              <a:ext cx="3085628" cy="17602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65" name="Line"/>
            <p:cNvSpPr/>
            <p:nvPr/>
          </p:nvSpPr>
          <p:spPr>
            <a:xfrm flipV="1">
              <a:off x="16461" y="1820660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66" name="Line"/>
            <p:cNvSpPr/>
            <p:nvPr/>
          </p:nvSpPr>
          <p:spPr>
            <a:xfrm flipV="1">
              <a:off x="4685" y="2309981"/>
              <a:ext cx="3112630" cy="17970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67" name="Line"/>
            <p:cNvSpPr/>
            <p:nvPr/>
          </p:nvSpPr>
          <p:spPr>
            <a:xfrm flipV="1">
              <a:off x="35001" y="1542630"/>
              <a:ext cx="3051998" cy="1762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68" name="Line"/>
            <p:cNvSpPr/>
            <p:nvPr/>
          </p:nvSpPr>
          <p:spPr>
            <a:xfrm flipV="1">
              <a:off x="-1" y="688103"/>
              <a:ext cx="3122001" cy="18024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69" name="Line"/>
            <p:cNvSpPr/>
            <p:nvPr/>
          </p:nvSpPr>
          <p:spPr>
            <a:xfrm flipV="1">
              <a:off x="18186" y="-1"/>
              <a:ext cx="3085628" cy="17678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70" name="Line"/>
            <p:cNvSpPr/>
            <p:nvPr/>
          </p:nvSpPr>
          <p:spPr>
            <a:xfrm flipV="1">
              <a:off x="647228" y="14759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71" name="Line"/>
            <p:cNvSpPr/>
            <p:nvPr/>
          </p:nvSpPr>
          <p:spPr>
            <a:xfrm flipV="1">
              <a:off x="1277995" y="1109460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72" name="Line"/>
            <p:cNvSpPr/>
            <p:nvPr/>
          </p:nvSpPr>
          <p:spPr>
            <a:xfrm flipV="1">
              <a:off x="1921461" y="7520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73" name="Line"/>
            <p:cNvSpPr/>
            <p:nvPr/>
          </p:nvSpPr>
          <p:spPr>
            <a:xfrm flipV="1">
              <a:off x="2495135" y="439678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74" name="Line"/>
            <p:cNvSpPr/>
            <p:nvPr/>
          </p:nvSpPr>
          <p:spPr>
            <a:xfrm flipV="1">
              <a:off x="3100501" y="56846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3176" name="Oval"/>
          <p:cNvSpPr/>
          <p:nvPr/>
        </p:nvSpPr>
        <p:spPr>
          <a:xfrm rot="20520000">
            <a:off x="8098766" y="41778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7" name="W"/>
          <p:cNvSpPr/>
          <p:nvPr/>
        </p:nvSpPr>
        <p:spPr>
          <a:xfrm>
            <a:off x="2787012" y="4241800"/>
            <a:ext cx="5811248" cy="1270000"/>
          </a:xfrm>
          <a:prstGeom prst="rightArrow">
            <a:avLst>
              <a:gd name="adj1" fmla="val 64885"/>
              <a:gd name="adj2" fmla="val 64000"/>
            </a:avLst>
          </a:prstGeom>
          <a:solidFill>
            <a:srgbClr val="DCDEE0">
              <a:alpha val="63873"/>
            </a:srgbClr>
          </a:solidFill>
          <a:ln w="25400">
            <a:solidFill>
              <a:srgbClr val="000000">
                <a:alpha val="63873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</a:t>
            </a:r>
          </a:p>
        </p:txBody>
      </p:sp>
      <p:sp>
        <p:nvSpPr>
          <p:cNvPr id="3178" name="Oval"/>
          <p:cNvSpPr/>
          <p:nvPr/>
        </p:nvSpPr>
        <p:spPr>
          <a:xfrm rot="20520000">
            <a:off x="8733766" y="3864593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9" name="Oval"/>
          <p:cNvSpPr/>
          <p:nvPr/>
        </p:nvSpPr>
        <p:spPr>
          <a:xfrm rot="20520000">
            <a:off x="9368766" y="34920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0" name="Oval"/>
          <p:cNvSpPr/>
          <p:nvPr/>
        </p:nvSpPr>
        <p:spPr>
          <a:xfrm rot="20520000">
            <a:off x="10003766" y="3153392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1" name="Oval"/>
          <p:cNvSpPr/>
          <p:nvPr/>
        </p:nvSpPr>
        <p:spPr>
          <a:xfrm rot="20520000">
            <a:off x="10638766" y="2763926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2" name="Oval"/>
          <p:cNvSpPr/>
          <p:nvPr/>
        </p:nvSpPr>
        <p:spPr>
          <a:xfrm rot="20520000">
            <a:off x="8098766" y="486494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3" name="Oval"/>
          <p:cNvSpPr/>
          <p:nvPr/>
        </p:nvSpPr>
        <p:spPr>
          <a:xfrm rot="20520000">
            <a:off x="8733766" y="466174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186" name="Simplest convolutional neural network"/>
          <p:cNvSpPr txBox="1"/>
          <p:nvPr/>
        </p:nvSpPr>
        <p:spPr>
          <a:xfrm>
            <a:off x="2595854" y="260350"/>
            <a:ext cx="7813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Simplest convolutional neural network</a:t>
            </a:r>
          </a:p>
        </p:txBody>
      </p:sp>
      <p:grpSp>
        <p:nvGrpSpPr>
          <p:cNvPr id="3202" name="Group"/>
          <p:cNvGrpSpPr/>
          <p:nvPr/>
        </p:nvGrpSpPr>
        <p:grpSpPr>
          <a:xfrm>
            <a:off x="501583" y="1367612"/>
            <a:ext cx="4307476" cy="7424775"/>
            <a:chOff x="0" y="0"/>
            <a:chExt cx="4307474" cy="7424774"/>
          </a:xfrm>
        </p:grpSpPr>
        <p:sp>
          <p:nvSpPr>
            <p:cNvPr id="3187" name="Line"/>
            <p:cNvSpPr/>
            <p:nvPr/>
          </p:nvSpPr>
          <p:spPr>
            <a:xfrm flipV="1">
              <a:off x="1724" y="49414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88" name="Line"/>
            <p:cNvSpPr/>
            <p:nvPr/>
          </p:nvSpPr>
          <p:spPr>
            <a:xfrm flipV="1">
              <a:off x="-1" y="2462313"/>
              <a:ext cx="2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89" name="Line"/>
            <p:cNvSpPr/>
            <p:nvPr/>
          </p:nvSpPr>
          <p:spPr>
            <a:xfrm flipV="1">
              <a:off x="1724" y="4187931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90" name="Line"/>
            <p:cNvSpPr/>
            <p:nvPr/>
          </p:nvSpPr>
          <p:spPr>
            <a:xfrm flipV="1">
              <a:off x="1724" y="33327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91" name="Line"/>
            <p:cNvSpPr/>
            <p:nvPr/>
          </p:nvSpPr>
          <p:spPr>
            <a:xfrm flipV="1">
              <a:off x="1724" y="2579264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92" name="Line"/>
            <p:cNvSpPr/>
            <p:nvPr/>
          </p:nvSpPr>
          <p:spPr>
            <a:xfrm flipV="1">
              <a:off x="1724" y="1825730"/>
              <a:ext cx="4297618" cy="248123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93" name="Line"/>
            <p:cNvSpPr/>
            <p:nvPr/>
          </p:nvSpPr>
          <p:spPr>
            <a:xfrm flipV="1">
              <a:off x="1724" y="970597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94" name="Line"/>
            <p:cNvSpPr/>
            <p:nvPr/>
          </p:nvSpPr>
          <p:spPr>
            <a:xfrm flipV="1">
              <a:off x="1724" y="7492"/>
              <a:ext cx="4297618" cy="248123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95" name="Line"/>
            <p:cNvSpPr/>
            <p:nvPr/>
          </p:nvSpPr>
          <p:spPr>
            <a:xfrm flipV="1">
              <a:off x="630766" y="21175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96" name="Line"/>
            <p:cNvSpPr/>
            <p:nvPr/>
          </p:nvSpPr>
          <p:spPr>
            <a:xfrm flipV="1">
              <a:off x="1261533" y="1751113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97" name="Line"/>
            <p:cNvSpPr/>
            <p:nvPr/>
          </p:nvSpPr>
          <p:spPr>
            <a:xfrm flipV="1">
              <a:off x="1905000" y="1393682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98" name="Line"/>
            <p:cNvSpPr/>
            <p:nvPr/>
          </p:nvSpPr>
          <p:spPr>
            <a:xfrm flipV="1">
              <a:off x="2478673" y="10813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199" name="Line"/>
            <p:cNvSpPr/>
            <p:nvPr/>
          </p:nvSpPr>
          <p:spPr>
            <a:xfrm flipV="1">
              <a:off x="3084040" y="698499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00" name="Line"/>
            <p:cNvSpPr/>
            <p:nvPr/>
          </p:nvSpPr>
          <p:spPr>
            <a:xfrm flipV="1">
              <a:off x="3676707" y="357431"/>
              <a:ext cx="1" cy="49624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01" name="Line"/>
            <p:cNvSpPr/>
            <p:nvPr/>
          </p:nvSpPr>
          <p:spPr>
            <a:xfrm flipV="1">
              <a:off x="4307474" y="-1"/>
              <a:ext cx="1" cy="49624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3219" name="Group"/>
          <p:cNvGrpSpPr/>
          <p:nvPr/>
        </p:nvGrpSpPr>
        <p:grpSpPr>
          <a:xfrm>
            <a:off x="2759765" y="3907456"/>
            <a:ext cx="2229512" cy="3691288"/>
            <a:chOff x="-138788" y="-138788"/>
            <a:chExt cx="2229510" cy="3691287"/>
          </a:xfrm>
        </p:grpSpPr>
        <p:pic>
          <p:nvPicPr>
            <p:cNvPr id="3203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461874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205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217600" y="2169376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207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274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209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9739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211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-252583" y="1235761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213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564573" y="1846935"/>
              <a:ext cx="2457101" cy="203201"/>
            </a:xfrm>
            <a:prstGeom prst="rect">
              <a:avLst/>
            </a:prstGeom>
            <a:effectLst/>
          </p:spPr>
        </p:pic>
        <p:pic>
          <p:nvPicPr>
            <p:cNvPr id="3215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7202" y="1478635"/>
              <a:ext cx="2457100" cy="203201"/>
            </a:xfrm>
            <a:prstGeom prst="rect">
              <a:avLst/>
            </a:prstGeom>
            <a:effectLst/>
          </p:spPr>
        </p:pic>
        <p:pic>
          <p:nvPicPr>
            <p:cNvPr id="3217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07602" y="1068002"/>
              <a:ext cx="2457100" cy="203201"/>
            </a:xfrm>
            <a:prstGeom prst="rect">
              <a:avLst/>
            </a:prstGeom>
            <a:effectLst/>
          </p:spPr>
        </p:pic>
      </p:grpSp>
      <p:grpSp>
        <p:nvGrpSpPr>
          <p:cNvPr id="3231" name="Group"/>
          <p:cNvGrpSpPr/>
          <p:nvPr/>
        </p:nvGrpSpPr>
        <p:grpSpPr>
          <a:xfrm>
            <a:off x="8028922" y="2433970"/>
            <a:ext cx="3122000" cy="4885660"/>
            <a:chOff x="0" y="0"/>
            <a:chExt cx="3121999" cy="4885659"/>
          </a:xfrm>
        </p:grpSpPr>
        <p:sp>
          <p:nvSpPr>
            <p:cNvPr id="3220" name="Line"/>
            <p:cNvSpPr/>
            <p:nvPr/>
          </p:nvSpPr>
          <p:spPr>
            <a:xfrm flipV="1">
              <a:off x="18186" y="3123339"/>
              <a:ext cx="3085628" cy="176024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21" name="Line"/>
            <p:cNvSpPr/>
            <p:nvPr/>
          </p:nvSpPr>
          <p:spPr>
            <a:xfrm flipV="1">
              <a:off x="16461" y="1820660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22" name="Line"/>
            <p:cNvSpPr/>
            <p:nvPr/>
          </p:nvSpPr>
          <p:spPr>
            <a:xfrm flipV="1">
              <a:off x="4685" y="2309981"/>
              <a:ext cx="3112630" cy="179707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23" name="Line"/>
            <p:cNvSpPr/>
            <p:nvPr/>
          </p:nvSpPr>
          <p:spPr>
            <a:xfrm flipV="1">
              <a:off x="35001" y="1542630"/>
              <a:ext cx="3051998" cy="17620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24" name="Line"/>
            <p:cNvSpPr/>
            <p:nvPr/>
          </p:nvSpPr>
          <p:spPr>
            <a:xfrm flipV="1">
              <a:off x="-1" y="688103"/>
              <a:ext cx="3122001" cy="18024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25" name="Line"/>
            <p:cNvSpPr/>
            <p:nvPr/>
          </p:nvSpPr>
          <p:spPr>
            <a:xfrm flipV="1">
              <a:off x="18186" y="-1"/>
              <a:ext cx="3085628" cy="17678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26" name="Line"/>
            <p:cNvSpPr/>
            <p:nvPr/>
          </p:nvSpPr>
          <p:spPr>
            <a:xfrm flipV="1">
              <a:off x="647228" y="14759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27" name="Line"/>
            <p:cNvSpPr/>
            <p:nvPr/>
          </p:nvSpPr>
          <p:spPr>
            <a:xfrm flipV="1">
              <a:off x="1277995" y="1109460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28" name="Line"/>
            <p:cNvSpPr/>
            <p:nvPr/>
          </p:nvSpPr>
          <p:spPr>
            <a:xfrm flipV="1">
              <a:off x="1921461" y="752029"/>
              <a:ext cx="1" cy="3065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29" name="Line"/>
            <p:cNvSpPr/>
            <p:nvPr/>
          </p:nvSpPr>
          <p:spPr>
            <a:xfrm flipV="1">
              <a:off x="2495135" y="439678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230" name="Line"/>
            <p:cNvSpPr/>
            <p:nvPr/>
          </p:nvSpPr>
          <p:spPr>
            <a:xfrm flipV="1">
              <a:off x="3100501" y="56846"/>
              <a:ext cx="1" cy="30650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3232" name="Oval"/>
          <p:cNvSpPr/>
          <p:nvPr/>
        </p:nvSpPr>
        <p:spPr>
          <a:xfrm rot="20520000">
            <a:off x="8098766" y="41778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3" name="W"/>
          <p:cNvSpPr/>
          <p:nvPr/>
        </p:nvSpPr>
        <p:spPr>
          <a:xfrm>
            <a:off x="4988346" y="4919133"/>
            <a:ext cx="5811247" cy="1270001"/>
          </a:xfrm>
          <a:prstGeom prst="rightArrow">
            <a:avLst>
              <a:gd name="adj1" fmla="val 64885"/>
              <a:gd name="adj2" fmla="val 64000"/>
            </a:avLst>
          </a:prstGeom>
          <a:solidFill>
            <a:srgbClr val="DCDEE0">
              <a:alpha val="63873"/>
            </a:srgbClr>
          </a:solidFill>
          <a:ln w="25400">
            <a:solidFill>
              <a:srgbClr val="000000">
                <a:alpha val="63873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</a:t>
            </a:r>
          </a:p>
        </p:txBody>
      </p:sp>
      <p:sp>
        <p:nvSpPr>
          <p:cNvPr id="3234" name="Oval"/>
          <p:cNvSpPr/>
          <p:nvPr/>
        </p:nvSpPr>
        <p:spPr>
          <a:xfrm rot="20520000">
            <a:off x="8733766" y="3864593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5" name="Oval"/>
          <p:cNvSpPr/>
          <p:nvPr/>
        </p:nvSpPr>
        <p:spPr>
          <a:xfrm rot="20520000">
            <a:off x="9368766" y="34920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6" name="Oval"/>
          <p:cNvSpPr/>
          <p:nvPr/>
        </p:nvSpPr>
        <p:spPr>
          <a:xfrm rot="20520000">
            <a:off x="10003766" y="3153392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7" name="Oval"/>
          <p:cNvSpPr/>
          <p:nvPr/>
        </p:nvSpPr>
        <p:spPr>
          <a:xfrm rot="20520000">
            <a:off x="10638766" y="2763926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8" name="Oval"/>
          <p:cNvSpPr/>
          <p:nvPr/>
        </p:nvSpPr>
        <p:spPr>
          <a:xfrm rot="20520000">
            <a:off x="8098766" y="486494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39" name="Oval"/>
          <p:cNvSpPr/>
          <p:nvPr/>
        </p:nvSpPr>
        <p:spPr>
          <a:xfrm rot="20520000">
            <a:off x="8733766" y="466174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0" name="Oval"/>
          <p:cNvSpPr/>
          <p:nvPr/>
        </p:nvSpPr>
        <p:spPr>
          <a:xfrm rot="20520000">
            <a:off x="8098766" y="4884826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1" name="Oval"/>
          <p:cNvSpPr/>
          <p:nvPr/>
        </p:nvSpPr>
        <p:spPr>
          <a:xfrm rot="20520000">
            <a:off x="8733766" y="45715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2" name="Oval"/>
          <p:cNvSpPr/>
          <p:nvPr/>
        </p:nvSpPr>
        <p:spPr>
          <a:xfrm rot="20520000">
            <a:off x="9368766" y="4199026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3" name="Oval"/>
          <p:cNvSpPr/>
          <p:nvPr/>
        </p:nvSpPr>
        <p:spPr>
          <a:xfrm rot="20520000">
            <a:off x="10003766" y="38603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4" name="Oval"/>
          <p:cNvSpPr/>
          <p:nvPr/>
        </p:nvSpPr>
        <p:spPr>
          <a:xfrm rot="20520000">
            <a:off x="10638766" y="3470893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5" name="Oval"/>
          <p:cNvSpPr/>
          <p:nvPr/>
        </p:nvSpPr>
        <p:spPr>
          <a:xfrm rot="20520000">
            <a:off x="8098766" y="5756892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6" name="Oval"/>
          <p:cNvSpPr/>
          <p:nvPr/>
        </p:nvSpPr>
        <p:spPr>
          <a:xfrm rot="20520000">
            <a:off x="8733766" y="5443626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7" name="Oval"/>
          <p:cNvSpPr/>
          <p:nvPr/>
        </p:nvSpPr>
        <p:spPr>
          <a:xfrm rot="20520000">
            <a:off x="9368766" y="5071092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8" name="Oval"/>
          <p:cNvSpPr/>
          <p:nvPr/>
        </p:nvSpPr>
        <p:spPr>
          <a:xfrm rot="20520000">
            <a:off x="10003766" y="4732426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9" name="Oval"/>
          <p:cNvSpPr/>
          <p:nvPr/>
        </p:nvSpPr>
        <p:spPr>
          <a:xfrm rot="20520000">
            <a:off x="10638766" y="43429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0" name="Oval"/>
          <p:cNvSpPr/>
          <p:nvPr/>
        </p:nvSpPr>
        <p:spPr>
          <a:xfrm rot="20520000">
            <a:off x="8098766" y="6485025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1" name="Oval"/>
          <p:cNvSpPr/>
          <p:nvPr/>
        </p:nvSpPr>
        <p:spPr>
          <a:xfrm rot="20520000">
            <a:off x="8733766" y="61717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2" name="Oval"/>
          <p:cNvSpPr/>
          <p:nvPr/>
        </p:nvSpPr>
        <p:spPr>
          <a:xfrm rot="20520000">
            <a:off x="9368766" y="5799225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3" name="Oval"/>
          <p:cNvSpPr/>
          <p:nvPr/>
        </p:nvSpPr>
        <p:spPr>
          <a:xfrm rot="20520000">
            <a:off x="10003766" y="5460559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4" name="Oval"/>
          <p:cNvSpPr/>
          <p:nvPr/>
        </p:nvSpPr>
        <p:spPr>
          <a:xfrm rot="20520000">
            <a:off x="10638766" y="5071092"/>
            <a:ext cx="524202" cy="430102"/>
          </a:xfrm>
          <a:prstGeom prst="ellipse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Multi-level representation learning"/>
          <p:cNvSpPr txBox="1">
            <a:spLocks noGrp="1"/>
          </p:cNvSpPr>
          <p:nvPr>
            <p:ph type="body" idx="1"/>
          </p:nvPr>
        </p:nvSpPr>
        <p:spPr>
          <a:xfrm>
            <a:off x="952500" y="1386594"/>
            <a:ext cx="11099800" cy="7503406"/>
          </a:xfrm>
          <a:prstGeom prst="rect">
            <a:avLst/>
          </a:prstGeom>
        </p:spPr>
        <p:txBody>
          <a:bodyPr anchor="t"/>
          <a:lstStyle>
            <a:lvl1pPr marL="360947" indent="-360947">
              <a:buSzPct val="100000"/>
            </a:lvl1pPr>
          </a:lstStyle>
          <a:p>
            <a:r>
              <a:t>Multi-level representation learning</a:t>
            </a:r>
          </a:p>
        </p:txBody>
      </p:sp>
      <p:pic>
        <p:nvPicPr>
          <p:cNvPr id="2370" name="Deep-Neural-Network-What-is-Deep-Learning-Edureka.png" descr="Deep-Neural-Network-What-is-Deep-Learning-Edurek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00" y="2389984"/>
            <a:ext cx="12203201" cy="6253666"/>
          </a:xfrm>
          <a:prstGeom prst="rect">
            <a:avLst/>
          </a:prstGeom>
          <a:ln w="12700">
            <a:miter lim="400000"/>
          </a:ln>
        </p:spPr>
      </p:pic>
      <p:sp>
        <p:nvSpPr>
          <p:cNvPr id="2371" name="What is Deep Learning?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829184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What is Deep Learning?</a:t>
            </a:r>
          </a:p>
        </p:txBody>
      </p:sp>
      <p:sp>
        <p:nvSpPr>
          <p:cNvPr id="23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375" name="Text"/>
          <p:cNvSpPr txBox="1"/>
          <p:nvPr/>
        </p:nvSpPr>
        <p:spPr>
          <a:xfrm>
            <a:off x="6397586" y="4622799"/>
            <a:ext cx="2096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 u="sng">
                <a:latin typeface="Helvetica Light"/>
                <a:ea typeface="Helvetica Light"/>
                <a:cs typeface="Helvetica Light"/>
                <a:sym typeface="Helvetica Light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  <p:sp>
        <p:nvSpPr>
          <p:cNvPr id="2376" name="Text"/>
          <p:cNvSpPr txBox="1"/>
          <p:nvPr/>
        </p:nvSpPr>
        <p:spPr>
          <a:xfrm>
            <a:off x="6508699" y="4679950"/>
            <a:ext cx="2414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u="sng">
                <a:latin typeface="Helvetica Light"/>
                <a:ea typeface="Helvetica Light"/>
                <a:cs typeface="Helvetica Light"/>
                <a:sym typeface="Helvetica Light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 </a:t>
            </a:r>
          </a:p>
        </p:txBody>
      </p:sp>
      <p:sp>
        <p:nvSpPr>
          <p:cNvPr id="2377" name="Overall architecture of CNN"/>
          <p:cNvSpPr txBox="1"/>
          <p:nvPr/>
        </p:nvSpPr>
        <p:spPr>
          <a:xfrm>
            <a:off x="3633241" y="539750"/>
            <a:ext cx="57383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Overall architecture of CNN</a:t>
            </a:r>
          </a:p>
        </p:txBody>
      </p:sp>
      <p:sp>
        <p:nvSpPr>
          <p:cNvPr id="2378" name="https://world4jason.gitbooks.io/research-log/content/deepLearning/CNN/Model%20&amp;%20ImgNet/lenet.html"/>
          <p:cNvSpPr txBox="1"/>
          <p:nvPr/>
        </p:nvSpPr>
        <p:spPr>
          <a:xfrm>
            <a:off x="376681" y="8254999"/>
            <a:ext cx="1225143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https://world4jason.gitbooks.io/research-log/content/deepLearning/CNN/Model%20&amp;%20ImgNet/lenet.html</a:t>
            </a:r>
          </a:p>
        </p:txBody>
      </p:sp>
      <p:pic>
        <p:nvPicPr>
          <p:cNvPr id="2379" name="lenet.png" descr="len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019859"/>
            <a:ext cx="13004801" cy="4488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383" y="1424204"/>
            <a:ext cx="8442662" cy="81322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62" name="Group"/>
          <p:cNvGrpSpPr/>
          <p:nvPr/>
        </p:nvGrpSpPr>
        <p:grpSpPr>
          <a:xfrm>
            <a:off x="9866172" y="97574"/>
            <a:ext cx="2896884" cy="3945820"/>
            <a:chOff x="0" y="0"/>
            <a:chExt cx="2896883" cy="3945818"/>
          </a:xfrm>
        </p:grpSpPr>
        <p:pic>
          <p:nvPicPr>
            <p:cNvPr id="216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896884" cy="2852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1" name="Title 1"/>
            <p:cNvSpPr txBox="1"/>
            <p:nvPr/>
          </p:nvSpPr>
          <p:spPr>
            <a:xfrm>
              <a:off x="800502" y="2531884"/>
              <a:ext cx="1295880" cy="1413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normAutofit/>
            </a:bodyPr>
            <a:lstStyle>
              <a:lvl1pPr algn="l" defTabSz="1300480">
                <a:lnSpc>
                  <a:spcPct val="90000"/>
                </a:lnSpc>
                <a:defRPr sz="3800"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input</a:t>
              </a:r>
            </a:p>
          </p:txBody>
        </p:sp>
      </p:grpSp>
      <p:sp>
        <p:nvSpPr>
          <p:cNvPr id="2163" name="Title 1"/>
          <p:cNvSpPr txBox="1"/>
          <p:nvPr/>
        </p:nvSpPr>
        <p:spPr>
          <a:xfrm>
            <a:off x="5279464" y="296332"/>
            <a:ext cx="3421315" cy="1413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>
            <a:normAutofit/>
          </a:bodyPr>
          <a:lstStyle>
            <a:lvl1pPr algn="l" defTabSz="1300480">
              <a:lnSpc>
                <a:spcPct val="90000"/>
              </a:lnSpc>
              <a:defRPr sz="3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Block1_conv1</a:t>
            </a:r>
          </a:p>
        </p:txBody>
      </p:sp>
      <p:grpSp>
        <p:nvGrpSpPr>
          <p:cNvPr id="2170" name="Group"/>
          <p:cNvGrpSpPr/>
          <p:nvPr/>
        </p:nvGrpSpPr>
        <p:grpSpPr>
          <a:xfrm>
            <a:off x="124502" y="533400"/>
            <a:ext cx="3253632" cy="8686800"/>
            <a:chOff x="0" y="0"/>
            <a:chExt cx="3253631" cy="8686800"/>
          </a:xfrm>
        </p:grpSpPr>
        <p:pic>
          <p:nvPicPr>
            <p:cNvPr id="2164" name="inception-net0.png" descr="inception-net0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431" y="0"/>
              <a:ext cx="2362201" cy="8686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68" name="Group"/>
            <p:cNvGrpSpPr/>
            <p:nvPr/>
          </p:nvGrpSpPr>
          <p:grpSpPr>
            <a:xfrm>
              <a:off x="0" y="433916"/>
              <a:ext cx="1410462" cy="7979835"/>
              <a:chOff x="0" y="0"/>
              <a:chExt cx="1410461" cy="7979833"/>
            </a:xfrm>
          </p:grpSpPr>
          <p:sp>
            <p:nvSpPr>
              <p:cNvPr id="2165" name="Line"/>
              <p:cNvSpPr/>
              <p:nvPr/>
            </p:nvSpPr>
            <p:spPr>
              <a:xfrm flipV="1">
                <a:off x="705230" y="749488"/>
                <a:ext cx="1" cy="666096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166" name="input"/>
              <p:cNvSpPr txBox="1"/>
              <p:nvPr/>
            </p:nvSpPr>
            <p:spPr>
              <a:xfrm>
                <a:off x="266903" y="7332133"/>
                <a:ext cx="113065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input</a:t>
                </a:r>
              </a:p>
            </p:txBody>
          </p:sp>
          <p:sp>
            <p:nvSpPr>
              <p:cNvPr id="2167" name="output"/>
              <p:cNvSpPr txBox="1"/>
              <p:nvPr/>
            </p:nvSpPr>
            <p:spPr>
              <a:xfrm>
                <a:off x="-1" y="0"/>
                <a:ext cx="141046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output</a:t>
                </a:r>
              </a:p>
            </p:txBody>
          </p:sp>
        </p:grpSp>
        <p:sp>
          <p:nvSpPr>
            <p:cNvPr id="2169" name="Rectangle"/>
            <p:cNvSpPr/>
            <p:nvPr/>
          </p:nvSpPr>
          <p:spPr>
            <a:xfrm>
              <a:off x="1303751" y="6298736"/>
              <a:ext cx="1537561" cy="958851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A55E00-6B5E-6848-8A65-7E52FB23B0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37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Title 1"/>
          <p:cNvSpPr txBox="1"/>
          <p:nvPr/>
        </p:nvSpPr>
        <p:spPr>
          <a:xfrm>
            <a:off x="4944419" y="8116817"/>
            <a:ext cx="4191283" cy="1413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>
            <a:normAutofit/>
          </a:bodyPr>
          <a:lstStyle>
            <a:lvl1pPr algn="l" defTabSz="1300480">
              <a:lnSpc>
                <a:spcPct val="90000"/>
              </a:lnSpc>
              <a:defRPr sz="3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Block1_conv2</a:t>
            </a:r>
          </a:p>
        </p:txBody>
      </p:sp>
      <p:pic>
        <p:nvPicPr>
          <p:cNvPr id="2173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3" y="249558"/>
            <a:ext cx="8297287" cy="79922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0" name="Group"/>
          <p:cNvGrpSpPr/>
          <p:nvPr/>
        </p:nvGrpSpPr>
        <p:grpSpPr>
          <a:xfrm>
            <a:off x="124502" y="533400"/>
            <a:ext cx="3253632" cy="8686800"/>
            <a:chOff x="0" y="0"/>
            <a:chExt cx="3253631" cy="8686800"/>
          </a:xfrm>
        </p:grpSpPr>
        <p:pic>
          <p:nvPicPr>
            <p:cNvPr id="2174" name="inception-net0.png" descr="inception-net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31" y="0"/>
              <a:ext cx="2362201" cy="8686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78" name="Group"/>
            <p:cNvGrpSpPr/>
            <p:nvPr/>
          </p:nvGrpSpPr>
          <p:grpSpPr>
            <a:xfrm>
              <a:off x="0" y="433916"/>
              <a:ext cx="1410462" cy="7979835"/>
              <a:chOff x="0" y="0"/>
              <a:chExt cx="1410461" cy="7979833"/>
            </a:xfrm>
          </p:grpSpPr>
          <p:sp>
            <p:nvSpPr>
              <p:cNvPr id="2175" name="Line"/>
              <p:cNvSpPr/>
              <p:nvPr/>
            </p:nvSpPr>
            <p:spPr>
              <a:xfrm flipV="1">
                <a:off x="705230" y="749488"/>
                <a:ext cx="1" cy="666096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176" name="input"/>
              <p:cNvSpPr txBox="1"/>
              <p:nvPr/>
            </p:nvSpPr>
            <p:spPr>
              <a:xfrm>
                <a:off x="266903" y="7332133"/>
                <a:ext cx="113065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input</a:t>
                </a:r>
              </a:p>
            </p:txBody>
          </p:sp>
          <p:sp>
            <p:nvSpPr>
              <p:cNvPr id="2177" name="output"/>
              <p:cNvSpPr txBox="1"/>
              <p:nvPr/>
            </p:nvSpPr>
            <p:spPr>
              <a:xfrm>
                <a:off x="-1" y="0"/>
                <a:ext cx="141046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output</a:t>
                </a:r>
              </a:p>
            </p:txBody>
          </p:sp>
        </p:grpSp>
        <p:sp>
          <p:nvSpPr>
            <p:cNvPr id="2179" name="Rectangle"/>
            <p:cNvSpPr/>
            <p:nvPr/>
          </p:nvSpPr>
          <p:spPr>
            <a:xfrm>
              <a:off x="1303751" y="6298736"/>
              <a:ext cx="1537561" cy="958851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1C00B-997D-0D46-BB8E-A20AACC47A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38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Title 1"/>
          <p:cNvSpPr txBox="1"/>
          <p:nvPr/>
        </p:nvSpPr>
        <p:spPr>
          <a:xfrm>
            <a:off x="5524365" y="8184549"/>
            <a:ext cx="3908311" cy="1413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>
            <a:normAutofit/>
          </a:bodyPr>
          <a:lstStyle>
            <a:lvl1pPr algn="l" defTabSz="1300480">
              <a:lnSpc>
                <a:spcPct val="90000"/>
              </a:lnSpc>
              <a:defRPr sz="3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Block2_conv1</a:t>
            </a:r>
          </a:p>
        </p:txBody>
      </p:sp>
      <p:pic>
        <p:nvPicPr>
          <p:cNvPr id="2183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64" y="598927"/>
            <a:ext cx="7959072" cy="79590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90" name="Group"/>
          <p:cNvGrpSpPr/>
          <p:nvPr/>
        </p:nvGrpSpPr>
        <p:grpSpPr>
          <a:xfrm>
            <a:off x="124502" y="533400"/>
            <a:ext cx="3253632" cy="8686800"/>
            <a:chOff x="0" y="0"/>
            <a:chExt cx="3253631" cy="8686800"/>
          </a:xfrm>
        </p:grpSpPr>
        <p:pic>
          <p:nvPicPr>
            <p:cNvPr id="2184" name="inception-net0.png" descr="inception-net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31" y="0"/>
              <a:ext cx="2362201" cy="8686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88" name="Group"/>
            <p:cNvGrpSpPr/>
            <p:nvPr/>
          </p:nvGrpSpPr>
          <p:grpSpPr>
            <a:xfrm>
              <a:off x="0" y="433916"/>
              <a:ext cx="1410462" cy="7979835"/>
              <a:chOff x="0" y="0"/>
              <a:chExt cx="1410461" cy="7979833"/>
            </a:xfrm>
          </p:grpSpPr>
          <p:sp>
            <p:nvSpPr>
              <p:cNvPr id="2185" name="Line"/>
              <p:cNvSpPr/>
              <p:nvPr/>
            </p:nvSpPr>
            <p:spPr>
              <a:xfrm flipV="1">
                <a:off x="705230" y="749488"/>
                <a:ext cx="1" cy="666096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186" name="input"/>
              <p:cNvSpPr txBox="1"/>
              <p:nvPr/>
            </p:nvSpPr>
            <p:spPr>
              <a:xfrm>
                <a:off x="266903" y="7332133"/>
                <a:ext cx="113065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input</a:t>
                </a:r>
              </a:p>
            </p:txBody>
          </p:sp>
          <p:sp>
            <p:nvSpPr>
              <p:cNvPr id="2187" name="output"/>
              <p:cNvSpPr txBox="1"/>
              <p:nvPr/>
            </p:nvSpPr>
            <p:spPr>
              <a:xfrm>
                <a:off x="-1" y="0"/>
                <a:ext cx="141046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output</a:t>
                </a:r>
              </a:p>
            </p:txBody>
          </p:sp>
        </p:grpSp>
        <p:sp>
          <p:nvSpPr>
            <p:cNvPr id="2189" name="Rectangle"/>
            <p:cNvSpPr/>
            <p:nvPr/>
          </p:nvSpPr>
          <p:spPr>
            <a:xfrm>
              <a:off x="1303751" y="5536736"/>
              <a:ext cx="1537561" cy="958851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FDE41-4543-D14D-B23C-F96861681A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39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209" name="door.tiff" descr="door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3543300"/>
            <a:ext cx="3810000" cy="507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0" name="door_hori_edge.tiff" descr="door_hori_ed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543300"/>
            <a:ext cx="3810000" cy="5078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1" name="door_vert_edge.tiff" descr="door_vert_ed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543300"/>
            <a:ext cx="3810000" cy="5078760"/>
          </a:xfrm>
          <a:prstGeom prst="rect">
            <a:avLst/>
          </a:prstGeom>
          <a:ln w="12700">
            <a:miter lim="400000"/>
          </a:ln>
        </p:spPr>
      </p:pic>
      <p:sp>
        <p:nvSpPr>
          <p:cNvPr id="2212" name="First we learn about…"/>
          <p:cNvSpPr txBox="1"/>
          <p:nvPr/>
        </p:nvSpPr>
        <p:spPr>
          <a:xfrm>
            <a:off x="4433798" y="385233"/>
            <a:ext cx="413720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First we learn about</a:t>
            </a:r>
          </a:p>
          <a:p>
            <a:pPr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Image filtering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Title 1"/>
          <p:cNvSpPr txBox="1"/>
          <p:nvPr/>
        </p:nvSpPr>
        <p:spPr>
          <a:xfrm>
            <a:off x="5655924" y="8523216"/>
            <a:ext cx="4676661" cy="1413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ctr">
            <a:normAutofit/>
          </a:bodyPr>
          <a:lstStyle>
            <a:lvl1pPr algn="l" defTabSz="1300480">
              <a:lnSpc>
                <a:spcPct val="90000"/>
              </a:lnSpc>
              <a:defRPr sz="3800">
                <a:solidFill>
                  <a:srgbClr val="FF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Block5_conv5</a:t>
            </a:r>
          </a:p>
        </p:txBody>
      </p:sp>
      <p:pic>
        <p:nvPicPr>
          <p:cNvPr id="2193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47" y="463143"/>
            <a:ext cx="8341263" cy="83412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00" name="Group"/>
          <p:cNvGrpSpPr/>
          <p:nvPr/>
        </p:nvGrpSpPr>
        <p:grpSpPr>
          <a:xfrm>
            <a:off x="124502" y="533400"/>
            <a:ext cx="3253632" cy="8686800"/>
            <a:chOff x="0" y="0"/>
            <a:chExt cx="3253631" cy="8686800"/>
          </a:xfrm>
        </p:grpSpPr>
        <p:pic>
          <p:nvPicPr>
            <p:cNvPr id="2194" name="inception-net0.png" descr="inception-net0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31" y="0"/>
              <a:ext cx="2362201" cy="8686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98" name="Group"/>
            <p:cNvGrpSpPr/>
            <p:nvPr/>
          </p:nvGrpSpPr>
          <p:grpSpPr>
            <a:xfrm>
              <a:off x="0" y="433916"/>
              <a:ext cx="1410462" cy="7979835"/>
              <a:chOff x="0" y="0"/>
              <a:chExt cx="1410461" cy="7979833"/>
            </a:xfrm>
          </p:grpSpPr>
          <p:sp>
            <p:nvSpPr>
              <p:cNvPr id="2195" name="Line"/>
              <p:cNvSpPr/>
              <p:nvPr/>
            </p:nvSpPr>
            <p:spPr>
              <a:xfrm flipV="1">
                <a:off x="705230" y="749488"/>
                <a:ext cx="1" cy="6660962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196" name="input"/>
              <p:cNvSpPr txBox="1"/>
              <p:nvPr/>
            </p:nvSpPr>
            <p:spPr>
              <a:xfrm>
                <a:off x="266903" y="7332133"/>
                <a:ext cx="1130656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input</a:t>
                </a:r>
              </a:p>
            </p:txBody>
          </p:sp>
          <p:sp>
            <p:nvSpPr>
              <p:cNvPr id="2197" name="output"/>
              <p:cNvSpPr txBox="1"/>
              <p:nvPr/>
            </p:nvSpPr>
            <p:spPr>
              <a:xfrm>
                <a:off x="-1" y="0"/>
                <a:ext cx="141046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output</a:t>
                </a:r>
              </a:p>
            </p:txBody>
          </p:sp>
        </p:grpSp>
        <p:sp>
          <p:nvSpPr>
            <p:cNvPr id="2199" name="Rectangle"/>
            <p:cNvSpPr/>
            <p:nvPr/>
          </p:nvSpPr>
          <p:spPr>
            <a:xfrm>
              <a:off x="1083618" y="3589403"/>
              <a:ext cx="1537561" cy="958851"/>
            </a:xfrm>
            <a:prstGeom prst="rect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51824-CCAD-1E42-851A-F6BC01EDF6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40</a:t>
            </a:fld>
            <a:endParaRPr lang="en-SG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23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45415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23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45415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23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45415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23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45415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2394" name="Text"/>
          <p:cNvSpPr txBox="1"/>
          <p:nvPr/>
        </p:nvSpPr>
        <p:spPr>
          <a:xfrm>
            <a:off x="6397586" y="4622799"/>
            <a:ext cx="20962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 u="sng">
                <a:latin typeface="Helvetica Light"/>
                <a:ea typeface="Helvetica Light"/>
                <a:cs typeface="Helvetica Light"/>
                <a:sym typeface="Helvetica Light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  <p:sp>
        <p:nvSpPr>
          <p:cNvPr id="2395" name="Text"/>
          <p:cNvSpPr txBox="1"/>
          <p:nvPr/>
        </p:nvSpPr>
        <p:spPr>
          <a:xfrm>
            <a:off x="6508699" y="4679950"/>
            <a:ext cx="2414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u="sng">
                <a:latin typeface="Helvetica Light"/>
                <a:ea typeface="Helvetica Light"/>
                <a:cs typeface="Helvetica Light"/>
                <a:sym typeface="Helvetica Light"/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 </a:t>
            </a:r>
          </a:p>
        </p:txBody>
      </p:sp>
      <p:sp>
        <p:nvSpPr>
          <p:cNvPr id="2396" name="Overall architecture of CNN"/>
          <p:cNvSpPr txBox="1"/>
          <p:nvPr/>
        </p:nvSpPr>
        <p:spPr>
          <a:xfrm>
            <a:off x="3633241" y="539750"/>
            <a:ext cx="57383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Overall architecture of CNN</a:t>
            </a:r>
          </a:p>
        </p:txBody>
      </p:sp>
      <p:sp>
        <p:nvSpPr>
          <p:cNvPr id="2397" name="https://world4jason.gitbooks.io/research-log/content/deepLearning/CNN/Model%20&amp;%20ImgNet/lenet.html"/>
          <p:cNvSpPr txBox="1"/>
          <p:nvPr/>
        </p:nvSpPr>
        <p:spPr>
          <a:xfrm>
            <a:off x="376681" y="8254999"/>
            <a:ext cx="1225143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https://world4jason.gitbooks.io/research-log/content/deepLearning/CNN/Model%20&amp;%20ImgNet/lenet.html</a:t>
            </a:r>
          </a:p>
        </p:txBody>
      </p:sp>
      <p:pic>
        <p:nvPicPr>
          <p:cNvPr id="2398" name="lenet.png" descr="len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019859"/>
            <a:ext cx="13004801" cy="4488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48247" y="9251950"/>
            <a:ext cx="495606" cy="381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2401" name="Any questions?…"/>
          <p:cNvSpPr txBox="1"/>
          <p:nvPr/>
        </p:nvSpPr>
        <p:spPr>
          <a:xfrm>
            <a:off x="4873749" y="4548505"/>
            <a:ext cx="325730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Any questions?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18AC24-0016-D946-B18A-A4F14F5D0F7B}"/>
              </a:ext>
            </a:extLst>
          </p:cNvPr>
          <p:cNvSpPr/>
          <p:nvPr/>
        </p:nvSpPr>
        <p:spPr>
          <a:xfrm>
            <a:off x="616676" y="1380865"/>
            <a:ext cx="113902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How to set up google </a:t>
            </a:r>
            <a:r>
              <a:rPr lang="en-US" sz="2400" dirty="0" err="1"/>
              <a:t>colab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https://</a:t>
            </a:r>
            <a:r>
              <a:rPr lang="en-US" sz="2400" dirty="0" err="1"/>
              <a:t>towardsdatascience.com</a:t>
            </a:r>
            <a:r>
              <a:rPr lang="en-US" sz="2400" dirty="0"/>
              <a:t>/getting-started-with-google-colab-f2fff97f594c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296DF-B1E1-1949-92C5-C9EA5ECCFA25}"/>
              </a:ext>
            </a:extLst>
          </p:cNvPr>
          <p:cNvSpPr txBox="1"/>
          <p:nvPr/>
        </p:nvSpPr>
        <p:spPr>
          <a:xfrm>
            <a:off x="2606261" y="150080"/>
            <a:ext cx="779227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Lets get our hands wet through coding using MNIST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1E351-54B5-0F41-89D3-C8C0D420BD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47</a:t>
            </a:fld>
            <a:endParaRPr lang="en-SG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2EE407D6-C1D0-9147-BBCA-8BE81FE46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071" y="3039869"/>
            <a:ext cx="7110487" cy="533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7E6D8-FEBF-0B4C-B1C1-5A419E0F9B79}"/>
              </a:ext>
            </a:extLst>
          </p:cNvPr>
          <p:cNvSpPr txBox="1"/>
          <p:nvPr/>
        </p:nvSpPr>
        <p:spPr>
          <a:xfrm>
            <a:off x="616676" y="3716013"/>
            <a:ext cx="3995964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28x28 pixels grayscale images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6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0,000 images for training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10,000 images for testing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44188125-6E74-564E-9991-47DB481A8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528807"/>
              </p:ext>
            </p:extLst>
          </p:nvPr>
        </p:nvGraphicFramePr>
        <p:xfrm>
          <a:off x="5321069" y="3039868"/>
          <a:ext cx="7110490" cy="53328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1049">
                  <a:extLst>
                    <a:ext uri="{9D8B030D-6E8A-4147-A177-3AD203B41FA5}">
                      <a16:colId xmlns:a16="http://schemas.microsoft.com/office/drawing/2014/main" val="36252413"/>
                    </a:ext>
                  </a:extLst>
                </a:gridCol>
                <a:gridCol w="711049">
                  <a:extLst>
                    <a:ext uri="{9D8B030D-6E8A-4147-A177-3AD203B41FA5}">
                      <a16:colId xmlns:a16="http://schemas.microsoft.com/office/drawing/2014/main" val="2734111660"/>
                    </a:ext>
                  </a:extLst>
                </a:gridCol>
                <a:gridCol w="711049">
                  <a:extLst>
                    <a:ext uri="{9D8B030D-6E8A-4147-A177-3AD203B41FA5}">
                      <a16:colId xmlns:a16="http://schemas.microsoft.com/office/drawing/2014/main" val="2118236198"/>
                    </a:ext>
                  </a:extLst>
                </a:gridCol>
                <a:gridCol w="711049">
                  <a:extLst>
                    <a:ext uri="{9D8B030D-6E8A-4147-A177-3AD203B41FA5}">
                      <a16:colId xmlns:a16="http://schemas.microsoft.com/office/drawing/2014/main" val="3533030656"/>
                    </a:ext>
                  </a:extLst>
                </a:gridCol>
                <a:gridCol w="711049">
                  <a:extLst>
                    <a:ext uri="{9D8B030D-6E8A-4147-A177-3AD203B41FA5}">
                      <a16:colId xmlns:a16="http://schemas.microsoft.com/office/drawing/2014/main" val="966135146"/>
                    </a:ext>
                  </a:extLst>
                </a:gridCol>
                <a:gridCol w="711049">
                  <a:extLst>
                    <a:ext uri="{9D8B030D-6E8A-4147-A177-3AD203B41FA5}">
                      <a16:colId xmlns:a16="http://schemas.microsoft.com/office/drawing/2014/main" val="604038521"/>
                    </a:ext>
                  </a:extLst>
                </a:gridCol>
                <a:gridCol w="711049">
                  <a:extLst>
                    <a:ext uri="{9D8B030D-6E8A-4147-A177-3AD203B41FA5}">
                      <a16:colId xmlns:a16="http://schemas.microsoft.com/office/drawing/2014/main" val="2026348893"/>
                    </a:ext>
                  </a:extLst>
                </a:gridCol>
                <a:gridCol w="711049">
                  <a:extLst>
                    <a:ext uri="{9D8B030D-6E8A-4147-A177-3AD203B41FA5}">
                      <a16:colId xmlns:a16="http://schemas.microsoft.com/office/drawing/2014/main" val="3067009617"/>
                    </a:ext>
                  </a:extLst>
                </a:gridCol>
                <a:gridCol w="711049">
                  <a:extLst>
                    <a:ext uri="{9D8B030D-6E8A-4147-A177-3AD203B41FA5}">
                      <a16:colId xmlns:a16="http://schemas.microsoft.com/office/drawing/2014/main" val="4244720121"/>
                    </a:ext>
                  </a:extLst>
                </a:gridCol>
                <a:gridCol w="711049">
                  <a:extLst>
                    <a:ext uri="{9D8B030D-6E8A-4147-A177-3AD203B41FA5}">
                      <a16:colId xmlns:a16="http://schemas.microsoft.com/office/drawing/2014/main" val="1461247910"/>
                    </a:ext>
                  </a:extLst>
                </a:gridCol>
              </a:tblGrid>
              <a:tr h="761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6459441"/>
                  </a:ext>
                </a:extLst>
              </a:tr>
              <a:tr h="761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5688425"/>
                  </a:ext>
                </a:extLst>
              </a:tr>
              <a:tr h="761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039965"/>
                  </a:ext>
                </a:extLst>
              </a:tr>
              <a:tr h="761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5709565"/>
                  </a:ext>
                </a:extLst>
              </a:tr>
              <a:tr h="761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2388428"/>
                  </a:ext>
                </a:extLst>
              </a:tr>
              <a:tr h="761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0399893"/>
                  </a:ext>
                </a:extLst>
              </a:tr>
              <a:tr h="761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4232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9292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08DC6-7E32-E746-AAE1-11437EE6F40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48</a:t>
            </a:fld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C5ABB6-AE61-B84E-A065-DB7E5B5423DC}"/>
              </a:ext>
            </a:extLst>
          </p:cNvPr>
          <p:cNvSpPr/>
          <p:nvPr/>
        </p:nvSpPr>
        <p:spPr>
          <a:xfrm>
            <a:off x="2714486" y="3083116"/>
            <a:ext cx="82384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/spreadsheets/d/1PIIhsYQ-Gl2OT8M7H2-g6XCAvFkLsOX-zCcncSUNceA/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C80BA-C152-8E45-8C00-8AFFC2FE76BE}"/>
              </a:ext>
            </a:extLst>
          </p:cNvPr>
          <p:cNvSpPr txBox="1"/>
          <p:nvPr/>
        </p:nvSpPr>
        <p:spPr>
          <a:xfrm>
            <a:off x="3876261" y="874340"/>
            <a:ext cx="634116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Survey please. Thank you.</a:t>
            </a:r>
          </a:p>
        </p:txBody>
      </p:sp>
    </p:spTree>
    <p:extLst>
      <p:ext uri="{BB962C8B-B14F-4D97-AF65-F5344CB8AC3E}">
        <p14:creationId xmlns:p14="http://schemas.microsoft.com/office/powerpoint/2010/main" val="241195819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The Sliding window - image filtering"/>
          <p:cNvSpPr/>
          <p:nvPr/>
        </p:nvSpPr>
        <p:spPr>
          <a:xfrm>
            <a:off x="2083227" y="514350"/>
            <a:ext cx="882789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The Sliding window - image filtering</a:t>
            </a:r>
          </a:p>
        </p:txBody>
      </p:sp>
      <p:graphicFrame>
        <p:nvGraphicFramePr>
          <p:cNvPr id="2215" name="Table"/>
          <p:cNvGraphicFramePr/>
          <p:nvPr/>
        </p:nvGraphicFramePr>
        <p:xfrm>
          <a:off x="8382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16" name="Table"/>
          <p:cNvGraphicFramePr/>
          <p:nvPr/>
        </p:nvGraphicFramePr>
        <p:xfrm>
          <a:off x="72009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219" name="Group"/>
          <p:cNvGrpSpPr/>
          <p:nvPr/>
        </p:nvGrpSpPr>
        <p:grpSpPr>
          <a:xfrm>
            <a:off x="95250" y="1276350"/>
            <a:ext cx="7797800" cy="2171700"/>
            <a:chOff x="0" y="0"/>
            <a:chExt cx="7797800" cy="2171700"/>
          </a:xfrm>
        </p:grpSpPr>
        <p:graphicFrame>
          <p:nvGraphicFramePr>
            <p:cNvPr id="2217" name="Table"/>
            <p:cNvGraphicFramePr/>
            <p:nvPr/>
          </p:nvGraphicFramePr>
          <p:xfrm>
            <a:off x="0" y="0"/>
            <a:ext cx="2171700" cy="21717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723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239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239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0"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0"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218" name="Table"/>
            <p:cNvGraphicFramePr/>
            <p:nvPr/>
          </p:nvGraphicFramePr>
          <p:xfrm>
            <a:off x="7073900" y="711200"/>
            <a:ext cx="723900" cy="7239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723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0">
                        <a:solidFill>
                          <a:srgbClr val="FF2600"/>
                        </a:solidFill>
                        <a:miter lim="400000"/>
                      </a:lnL>
                      <a:lnR w="63500">
                        <a:solidFill>
                          <a:srgbClr val="FF2600"/>
                        </a:solidFill>
                        <a:miter lim="400000"/>
                      </a:lnR>
                      <a:lnT w="63500">
                        <a:solidFill>
                          <a:srgbClr val="FF2600"/>
                        </a:solidFill>
                        <a:miter lim="400000"/>
                      </a:lnT>
                      <a:lnB w="635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220" name="Table"/>
          <p:cNvGraphicFramePr/>
          <p:nvPr/>
        </p:nvGraphicFramePr>
        <p:xfrm>
          <a:off x="3594100" y="7302500"/>
          <a:ext cx="2171700" cy="21717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21" name="our lens"/>
          <p:cNvSpPr/>
          <p:nvPr/>
        </p:nvSpPr>
        <p:spPr>
          <a:xfrm>
            <a:off x="1177757" y="7988300"/>
            <a:ext cx="2086683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our lens</a:t>
            </a:r>
          </a:p>
        </p:txBody>
      </p:sp>
      <p:sp>
        <p:nvSpPr>
          <p:cNvPr id="2222" name="operations = sum of pixels"/>
          <p:cNvSpPr/>
          <p:nvPr/>
        </p:nvSpPr>
        <p:spPr>
          <a:xfrm>
            <a:off x="6289495" y="7988300"/>
            <a:ext cx="6347892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operations = sum of pixels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6A98F-6D41-974D-AC41-A77F33C4B9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5</a:t>
            </a:fld>
            <a:endParaRPr lang="en-SG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0547 0.000000" pathEditMode="relative">
                                      <p:cBhvr>
                                        <p:cTn id="6" dur="10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47 0.000000 L 0.116211 0.000000" pathEditMode="relative">
                                      <p:cBhvr>
                                        <p:cTn id="10" dur="10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211 0.000000 L 0.169881 0.000000" pathEditMode="relative">
                                      <p:cBhvr>
                                        <p:cTn id="14" dur="10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81 0.000000 L 0.226695 0.000000" pathEditMode="relative">
                                      <p:cBhvr>
                                        <p:cTn id="18" dur="10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695 0.000000 L 0.278585 0.000000" pathEditMode="relative">
                                      <p:cBhvr>
                                        <p:cTn id="22" dur="10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585 0.000000 L 0.335103 0.000000" pathEditMode="relative">
                                      <p:cBhvr>
                                        <p:cTn id="26" dur="1000" fill="hold"/>
                                        <p:tgtEl>
                                          <p:spTgt spid="2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4" name="Table"/>
          <p:cNvGraphicFramePr/>
          <p:nvPr/>
        </p:nvGraphicFramePr>
        <p:xfrm>
          <a:off x="8382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25" name="Table"/>
          <p:cNvGraphicFramePr/>
          <p:nvPr/>
        </p:nvGraphicFramePr>
        <p:xfrm>
          <a:off x="72009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228" name="Group"/>
          <p:cNvGrpSpPr/>
          <p:nvPr/>
        </p:nvGrpSpPr>
        <p:grpSpPr>
          <a:xfrm>
            <a:off x="95250" y="1276350"/>
            <a:ext cx="7797800" cy="2171700"/>
            <a:chOff x="0" y="0"/>
            <a:chExt cx="7797800" cy="2171700"/>
          </a:xfrm>
        </p:grpSpPr>
        <p:graphicFrame>
          <p:nvGraphicFramePr>
            <p:cNvPr id="2226" name="Table"/>
            <p:cNvGraphicFramePr/>
            <p:nvPr/>
          </p:nvGraphicFramePr>
          <p:xfrm>
            <a:off x="0" y="0"/>
            <a:ext cx="2171700" cy="21717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723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239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239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0"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0"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227" name="Table"/>
            <p:cNvGraphicFramePr/>
            <p:nvPr/>
          </p:nvGraphicFramePr>
          <p:xfrm>
            <a:off x="7073900" y="711200"/>
            <a:ext cx="723900" cy="7239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723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0">
                        <a:solidFill>
                          <a:srgbClr val="FF2600"/>
                        </a:solidFill>
                        <a:miter lim="400000"/>
                      </a:lnL>
                      <a:lnR w="63500">
                        <a:solidFill>
                          <a:srgbClr val="FF2600"/>
                        </a:solidFill>
                        <a:miter lim="400000"/>
                      </a:lnR>
                      <a:lnT w="63500">
                        <a:solidFill>
                          <a:srgbClr val="FF2600"/>
                        </a:solidFill>
                        <a:miter lim="400000"/>
                      </a:lnT>
                      <a:lnB w="635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229" name="Table"/>
          <p:cNvGraphicFramePr/>
          <p:nvPr/>
        </p:nvGraphicFramePr>
        <p:xfrm>
          <a:off x="3594100" y="7302500"/>
          <a:ext cx="2171700" cy="21717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30" name="operations = max of pixels"/>
          <p:cNvSpPr/>
          <p:nvPr/>
        </p:nvSpPr>
        <p:spPr>
          <a:xfrm>
            <a:off x="6292360" y="7988300"/>
            <a:ext cx="6342162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operations = max of pixels</a:t>
            </a:r>
          </a:p>
        </p:txBody>
      </p:sp>
      <p:sp>
        <p:nvSpPr>
          <p:cNvPr id="2231" name="The Sliding window - image filtering"/>
          <p:cNvSpPr/>
          <p:nvPr/>
        </p:nvSpPr>
        <p:spPr>
          <a:xfrm>
            <a:off x="2083227" y="514350"/>
            <a:ext cx="882789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The Sliding window - image filtering</a:t>
            </a:r>
          </a:p>
        </p:txBody>
      </p:sp>
      <p:sp>
        <p:nvSpPr>
          <p:cNvPr id="2232" name="our lens"/>
          <p:cNvSpPr/>
          <p:nvPr/>
        </p:nvSpPr>
        <p:spPr>
          <a:xfrm>
            <a:off x="1177757" y="7988300"/>
            <a:ext cx="2086683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our lens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A3A0A-F1C6-154A-B91A-E9DF7246BC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6</a:t>
            </a:fld>
            <a:endParaRPr lang="en-SG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0547 0.000000" pathEditMode="relative">
                                      <p:cBhvr>
                                        <p:cTn id="6" dur="10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47 0.000000 L 0.116211 0.000000" pathEditMode="relative">
                                      <p:cBhvr>
                                        <p:cTn id="10" dur="10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211 0.000000 L 0.169881 0.000000" pathEditMode="relative">
                                      <p:cBhvr>
                                        <p:cTn id="14" dur="10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81 0.000000 L 0.226695 0.000000" pathEditMode="relative">
                                      <p:cBhvr>
                                        <p:cTn id="18" dur="10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695 0.000000 L 0.278585 0.000000" pathEditMode="relative">
                                      <p:cBhvr>
                                        <p:cTn id="22" dur="10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585 0.000000 L 0.335103 0.000000" pathEditMode="relative">
                                      <p:cBhvr>
                                        <p:cTn id="26" dur="1000" fill="hold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The Sliding window - image filtering"/>
          <p:cNvSpPr/>
          <p:nvPr/>
        </p:nvSpPr>
        <p:spPr>
          <a:xfrm>
            <a:off x="2083227" y="514350"/>
            <a:ext cx="882789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The Sliding window - image filtering</a:t>
            </a:r>
          </a:p>
        </p:txBody>
      </p:sp>
      <p:graphicFrame>
        <p:nvGraphicFramePr>
          <p:cNvPr id="2235" name="Table"/>
          <p:cNvGraphicFramePr/>
          <p:nvPr/>
        </p:nvGraphicFramePr>
        <p:xfrm>
          <a:off x="8382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36" name="Table"/>
          <p:cNvGraphicFramePr/>
          <p:nvPr/>
        </p:nvGraphicFramePr>
        <p:xfrm>
          <a:off x="72009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239" name="Group"/>
          <p:cNvGrpSpPr/>
          <p:nvPr/>
        </p:nvGrpSpPr>
        <p:grpSpPr>
          <a:xfrm>
            <a:off x="742950" y="2000250"/>
            <a:ext cx="7797800" cy="2171700"/>
            <a:chOff x="0" y="0"/>
            <a:chExt cx="7797800" cy="2171700"/>
          </a:xfrm>
        </p:grpSpPr>
        <p:graphicFrame>
          <p:nvGraphicFramePr>
            <p:cNvPr id="2237" name="Table"/>
            <p:cNvGraphicFramePr/>
            <p:nvPr/>
          </p:nvGraphicFramePr>
          <p:xfrm>
            <a:off x="0" y="0"/>
            <a:ext cx="2171700" cy="21717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723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239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239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0"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0"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238" name="Table"/>
            <p:cNvGraphicFramePr/>
            <p:nvPr/>
          </p:nvGraphicFramePr>
          <p:xfrm>
            <a:off x="7073900" y="711200"/>
            <a:ext cx="723900" cy="7239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723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0">
                        <a:solidFill>
                          <a:srgbClr val="FF2600"/>
                        </a:solidFill>
                        <a:miter lim="400000"/>
                      </a:lnL>
                      <a:lnR w="63500">
                        <a:solidFill>
                          <a:srgbClr val="FF2600"/>
                        </a:solidFill>
                        <a:miter lim="400000"/>
                      </a:lnR>
                      <a:lnT w="63500">
                        <a:solidFill>
                          <a:srgbClr val="FF2600"/>
                        </a:solidFill>
                        <a:miter lim="400000"/>
                      </a:lnT>
                      <a:lnB w="635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240" name="Table"/>
          <p:cNvGraphicFramePr/>
          <p:nvPr/>
        </p:nvGraphicFramePr>
        <p:xfrm>
          <a:off x="3594100" y="7302500"/>
          <a:ext cx="2171700" cy="21717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41" name="operations = weighted sum"/>
          <p:cNvSpPr/>
          <p:nvPr/>
        </p:nvSpPr>
        <p:spPr>
          <a:xfrm>
            <a:off x="6175548" y="7988300"/>
            <a:ext cx="6575786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operations = weighted sum</a:t>
            </a:r>
          </a:p>
        </p:txBody>
      </p:sp>
      <p:sp>
        <p:nvSpPr>
          <p:cNvPr id="2242" name="our lens"/>
          <p:cNvSpPr/>
          <p:nvPr/>
        </p:nvSpPr>
        <p:spPr>
          <a:xfrm>
            <a:off x="1177757" y="7988300"/>
            <a:ext cx="2086683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our lens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F7591F-4098-6F4C-AB1E-77427FF623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7</a:t>
            </a:fld>
            <a:endParaRPr lang="en-SG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0547 0.000000" pathEditMode="relative">
                                      <p:cBhvr>
                                        <p:cTn id="6" dur="1000" fill="hold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47 0.000000 L 0.116211 0.000000" pathEditMode="relative">
                                      <p:cBhvr>
                                        <p:cTn id="10" dur="1000" fill="hold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211 0.000000 L 0.169881 0.000000" pathEditMode="relative">
                                      <p:cBhvr>
                                        <p:cTn id="14" dur="1000" fill="hold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81 0.000000 L 0.226695 0.000000" pathEditMode="relative">
                                      <p:cBhvr>
                                        <p:cTn id="18" dur="1000" fill="hold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695 0.000000 L 0.278585 0.000000" pathEditMode="relative">
                                      <p:cBhvr>
                                        <p:cTn id="22" dur="1000" fill="hold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585 0.000000 L 0.335103 0.000000" pathEditMode="relative">
                                      <p:cBhvr>
                                        <p:cTn id="26" dur="1000" fill="hold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Dilation as an image filter"/>
          <p:cNvSpPr/>
          <p:nvPr/>
        </p:nvSpPr>
        <p:spPr>
          <a:xfrm>
            <a:off x="3396412" y="514350"/>
            <a:ext cx="6201520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Dilation as an image filter</a:t>
            </a:r>
          </a:p>
        </p:txBody>
      </p:sp>
      <p:graphicFrame>
        <p:nvGraphicFramePr>
          <p:cNvPr id="2245" name="Table"/>
          <p:cNvGraphicFramePr/>
          <p:nvPr/>
        </p:nvGraphicFramePr>
        <p:xfrm>
          <a:off x="8382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248" name="Group"/>
          <p:cNvGrpSpPr/>
          <p:nvPr/>
        </p:nvGrpSpPr>
        <p:grpSpPr>
          <a:xfrm>
            <a:off x="6350" y="2000250"/>
            <a:ext cx="7797800" cy="2171700"/>
            <a:chOff x="0" y="0"/>
            <a:chExt cx="7797800" cy="2171700"/>
          </a:xfrm>
        </p:grpSpPr>
        <p:graphicFrame>
          <p:nvGraphicFramePr>
            <p:cNvPr id="2246" name="Table"/>
            <p:cNvGraphicFramePr/>
            <p:nvPr/>
          </p:nvGraphicFramePr>
          <p:xfrm>
            <a:off x="0" y="0"/>
            <a:ext cx="2171700" cy="21717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723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239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239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0"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38100">
                        <a:solidFill>
                          <a:srgbClr val="FF2600"/>
                        </a:solidFill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381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38100">
                        <a:solidFill>
                          <a:srgbClr val="FF2600"/>
                        </a:solidFill>
                        <a:miter lim="400000"/>
                      </a:lnL>
                      <a:lnR w="0">
                        <a:miter lim="400000"/>
                      </a:lnR>
                      <a:lnT w="38100">
                        <a:solidFill>
                          <a:srgbClr val="FF2600"/>
                        </a:solidFill>
                        <a:miter lim="400000"/>
                      </a:lnT>
                      <a:lnB w="0"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247" name="Table"/>
            <p:cNvGraphicFramePr/>
            <p:nvPr/>
          </p:nvGraphicFramePr>
          <p:xfrm>
            <a:off x="7073900" y="711200"/>
            <a:ext cx="723900" cy="72390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7239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723900">
                  <a:tc>
                    <a:txBody>
                      <a:bodyPr/>
                      <a:lstStyle/>
                      <a:p>
                        <a:pPr defTabSz="914400">
                          <a:tabLst>
                            <a:tab pos="914400" algn="l"/>
                          </a:tabLst>
                          <a:defRPr sz="3600">
                            <a:latin typeface="+mn-lt"/>
                            <a:ea typeface="+mn-ea"/>
                            <a:cs typeface="+mn-cs"/>
                          </a:defRPr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63500">
                        <a:solidFill>
                          <a:srgbClr val="FF2600"/>
                        </a:solidFill>
                        <a:miter lim="400000"/>
                      </a:lnL>
                      <a:lnR w="63500">
                        <a:solidFill>
                          <a:srgbClr val="FF2600"/>
                        </a:solidFill>
                        <a:miter lim="400000"/>
                      </a:lnR>
                      <a:lnT w="63500">
                        <a:solidFill>
                          <a:srgbClr val="FF2600"/>
                        </a:solidFill>
                        <a:miter lim="400000"/>
                      </a:lnT>
                      <a:lnB w="63500">
                        <a:solidFill>
                          <a:srgbClr val="FF26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249" name="Table"/>
          <p:cNvGraphicFramePr/>
          <p:nvPr/>
        </p:nvGraphicFramePr>
        <p:xfrm>
          <a:off x="3594100" y="7302500"/>
          <a:ext cx="2171700" cy="21717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0" name="operations = max pixel"/>
          <p:cNvSpPr/>
          <p:nvPr/>
        </p:nvSpPr>
        <p:spPr>
          <a:xfrm>
            <a:off x="6706474" y="7988300"/>
            <a:ext cx="5513934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operations = max pixel</a:t>
            </a:r>
          </a:p>
        </p:txBody>
      </p:sp>
      <p:graphicFrame>
        <p:nvGraphicFramePr>
          <p:cNvPr id="2251" name="Table"/>
          <p:cNvGraphicFramePr/>
          <p:nvPr/>
        </p:nvGraphicFramePr>
        <p:xfrm>
          <a:off x="71374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52" name="our lens"/>
          <p:cNvSpPr/>
          <p:nvPr/>
        </p:nvSpPr>
        <p:spPr>
          <a:xfrm>
            <a:off x="1177757" y="7988300"/>
            <a:ext cx="2086683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our lens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4A100-C468-814F-92A7-FEF1318582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8</a:t>
            </a:fld>
            <a:endParaRPr lang="en-SG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0547 0.000000" pathEditMode="relative">
                                      <p:cBhvr>
                                        <p:cTn id="6" dur="1000" fill="hold"/>
                                        <p:tgtEl>
                                          <p:spTgt spid="2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47 0.000000 L 0.116211 0.000000" pathEditMode="relative">
                                      <p:cBhvr>
                                        <p:cTn id="10" dur="1000" fill="hold"/>
                                        <p:tgtEl>
                                          <p:spTgt spid="2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6211 0.000000 L 0.169881 0.000000" pathEditMode="relative">
                                      <p:cBhvr>
                                        <p:cTn id="14" dur="1000" fill="hold"/>
                                        <p:tgtEl>
                                          <p:spTgt spid="2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81 0.000000 L 0.226695 0.000000" pathEditMode="relative">
                                      <p:cBhvr>
                                        <p:cTn id="18" dur="1000" fill="hold"/>
                                        <p:tgtEl>
                                          <p:spTgt spid="2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695 0.000000 L 0.278585 0.000000" pathEditMode="relative">
                                      <p:cBhvr>
                                        <p:cTn id="22" dur="1000" fill="hold"/>
                                        <p:tgtEl>
                                          <p:spTgt spid="2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585 0.000000 L 0.335103 0.000000" pathEditMode="relative">
                                      <p:cBhvr>
                                        <p:cTn id="26" dur="1000" fill="hold"/>
                                        <p:tgtEl>
                                          <p:spTgt spid="2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4" name="Table"/>
          <p:cNvGraphicFramePr/>
          <p:nvPr/>
        </p:nvGraphicFramePr>
        <p:xfrm>
          <a:off x="8382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55" name="Mean filter"/>
          <p:cNvSpPr/>
          <p:nvPr/>
        </p:nvSpPr>
        <p:spPr>
          <a:xfrm>
            <a:off x="5145720" y="107950"/>
            <a:ext cx="2702905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Mean filter</a:t>
            </a:r>
          </a:p>
        </p:txBody>
      </p:sp>
      <p:graphicFrame>
        <p:nvGraphicFramePr>
          <p:cNvPr id="2256" name="Table"/>
          <p:cNvGraphicFramePr/>
          <p:nvPr/>
        </p:nvGraphicFramePr>
        <p:xfrm>
          <a:off x="3594100" y="7302500"/>
          <a:ext cx="2171700" cy="21717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38100">
                      <a:solidFill>
                        <a:srgbClr val="FF2600"/>
                      </a:solidFill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38100">
                      <a:solidFill>
                        <a:srgbClr val="FF26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2600"/>
                      </a:solidFill>
                      <a:miter lim="400000"/>
                    </a:lnL>
                    <a:lnR w="0">
                      <a:miter lim="400000"/>
                    </a:lnR>
                    <a:lnT w="38100">
                      <a:solidFill>
                        <a:srgbClr val="FF2600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7" name="operations = mean"/>
          <p:cNvSpPr/>
          <p:nvPr/>
        </p:nvSpPr>
        <p:spPr>
          <a:xfrm>
            <a:off x="7208750" y="7988300"/>
            <a:ext cx="4509382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operations = mean</a:t>
            </a:r>
          </a:p>
        </p:txBody>
      </p:sp>
      <p:graphicFrame>
        <p:nvGraphicFramePr>
          <p:cNvPr id="2258" name="Table"/>
          <p:cNvGraphicFramePr/>
          <p:nvPr/>
        </p:nvGraphicFramePr>
        <p:xfrm>
          <a:off x="6794500" y="2032000"/>
          <a:ext cx="5079998" cy="50799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2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1/4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714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1/5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59" name="1 = white pixel, 0 = black pixel"/>
          <p:cNvSpPr/>
          <p:nvPr/>
        </p:nvSpPr>
        <p:spPr>
          <a:xfrm>
            <a:off x="1042844" y="1092200"/>
            <a:ext cx="7275092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1 = white pixel, 0 = black pixel</a:t>
            </a:r>
          </a:p>
        </p:txBody>
      </p:sp>
      <p:sp>
        <p:nvSpPr>
          <p:cNvPr id="2260" name="our lens"/>
          <p:cNvSpPr/>
          <p:nvPr/>
        </p:nvSpPr>
        <p:spPr>
          <a:xfrm>
            <a:off x="1177757" y="7988300"/>
            <a:ext cx="2086683" cy="81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our lens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9FF10E-43A3-274D-A1F0-E1189D278A7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SG" smtClean="0"/>
              <a:t>9</a:t>
            </a:fld>
            <a:endParaRPr lang="en-SG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3940</TotalTime>
  <Words>1651</Words>
  <Application>Microsoft Macintosh PowerPoint</Application>
  <PresentationFormat>Custom</PresentationFormat>
  <Paragraphs>1200</Paragraphs>
  <Slides>48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American Typewriter</vt:lpstr>
      <vt:lpstr>Calibri Light</vt:lpstr>
      <vt:lpstr>Century Gothic</vt:lpstr>
      <vt:lpstr>Constantia</vt:lpstr>
      <vt:lpstr>Gill Sans</vt:lpstr>
      <vt:lpstr>Helvetica</vt:lpstr>
      <vt:lpstr>Helvetica Light</vt:lpstr>
      <vt:lpstr>Helvetica Neue</vt:lpstr>
      <vt:lpstr>Palatino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Networks (CNNs)</vt:lpstr>
      <vt:lpstr>Effect of Filter Size</vt:lpstr>
      <vt:lpstr>Learning Filter Weights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Deep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Hwee Kuan LEE</cp:lastModifiedBy>
  <cp:revision>217</cp:revision>
  <dcterms:modified xsi:type="dcterms:W3CDTF">2021-08-04T08:15:30Z</dcterms:modified>
</cp:coreProperties>
</file>